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6" r:id="rId3"/>
    <p:sldId id="268" r:id="rId4"/>
    <p:sldId id="269" r:id="rId5"/>
    <p:sldId id="267" r:id="rId6"/>
    <p:sldId id="270" r:id="rId7"/>
    <p:sldId id="276" r:id="rId8"/>
    <p:sldId id="277" r:id="rId9"/>
    <p:sldId id="278" r:id="rId10"/>
    <p:sldId id="279" r:id="rId11"/>
    <p:sldId id="282" r:id="rId12"/>
    <p:sldId id="283" r:id="rId13"/>
    <p:sldId id="284" r:id="rId14"/>
    <p:sldId id="286" r:id="rId15"/>
    <p:sldId id="287" r:id="rId16"/>
    <p:sldId id="289" r:id="rId17"/>
    <p:sldId id="291" r:id="rId18"/>
    <p:sldId id="292" r:id="rId19"/>
    <p:sldId id="295" r:id="rId20"/>
    <p:sldId id="301" r:id="rId21"/>
    <p:sldId id="303" r:id="rId22"/>
    <p:sldId id="304" r:id="rId23"/>
    <p:sldId id="30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7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638" autoAdjust="0"/>
    <p:restoredTop sz="94660"/>
  </p:normalViewPr>
  <p:slideViewPr>
    <p:cSldViewPr snapToGrid="0">
      <p:cViewPr varScale="1">
        <p:scale>
          <a:sx n="116" d="100"/>
          <a:sy n="116" d="100"/>
        </p:scale>
        <p:origin x="-169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DB9B7-8015-4964-9EB4-88B1917DC87F}"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ru-RU"/>
        </a:p>
      </dgm:t>
    </dgm:pt>
    <dgm:pt modelId="{56218FC9-9B90-4E82-BEAB-BD23220EB823}">
      <dgm:prSet phldrT="[Текст]"/>
      <dgm:spPr>
        <a:solidFill>
          <a:srgbClr val="312783"/>
        </a:solidFill>
      </dgm:spPr>
      <dgm:t>
        <a:bodyPr/>
        <a:lstStyle/>
        <a:p>
          <a:r>
            <a:rPr lang="en-US" dirty="0" smtClean="0"/>
            <a:t>PDM system</a:t>
          </a:r>
          <a:endParaRPr lang="ru-RU" dirty="0"/>
        </a:p>
      </dgm:t>
    </dgm:pt>
    <dgm:pt modelId="{77DA7B28-55E2-44FC-9295-068B8A51E51D}" type="parTrans" cxnId="{B0AC7BE8-9493-437B-A51F-14F5862E4DD9}">
      <dgm:prSet/>
      <dgm:spPr/>
      <dgm:t>
        <a:bodyPr/>
        <a:lstStyle/>
        <a:p>
          <a:endParaRPr lang="ru-RU"/>
        </a:p>
      </dgm:t>
    </dgm:pt>
    <dgm:pt modelId="{884E094D-2B16-43F7-8354-6755EAADDC98}" type="sibTrans" cxnId="{B0AC7BE8-9493-437B-A51F-14F5862E4DD9}">
      <dgm:prSet/>
      <dgm:spPr/>
      <dgm:t>
        <a:bodyPr/>
        <a:lstStyle/>
        <a:p>
          <a:endParaRPr lang="ru-RU"/>
        </a:p>
      </dgm:t>
    </dgm:pt>
    <dgm:pt modelId="{F4FD35A6-18EE-41B1-B374-33AD19E357A6}">
      <dgm:prSet phldrT="[Текст]" custT="1"/>
      <dgm:spPr>
        <a:ln>
          <a:solidFill>
            <a:srgbClr val="312783"/>
          </a:solidFill>
        </a:ln>
      </dgm:spPr>
      <dgm:t>
        <a:bodyPr/>
        <a:lstStyle/>
        <a:p>
          <a:pPr marL="57150" indent="0" defTabSz="488950">
            <a:lnSpc>
              <a:spcPct val="90000"/>
            </a:lnSpc>
            <a:spcBef>
              <a:spcPct val="0"/>
            </a:spcBef>
            <a:spcAft>
              <a:spcPct val="15000"/>
            </a:spcAft>
            <a:buNone/>
          </a:pPr>
          <a:r>
            <a:rPr lang="en-US" sz="2000" dirty="0" smtClean="0">
              <a:solidFill>
                <a:srgbClr val="312783"/>
              </a:solidFill>
              <a:latin typeface="Arial" charset="0"/>
              <a:ea typeface="Arial" charset="0"/>
              <a:cs typeface="Arial" charset="0"/>
            </a:rPr>
            <a:t>Data management</a:t>
          </a:r>
          <a:endParaRPr lang="ru-RU" sz="2000" dirty="0">
            <a:solidFill>
              <a:srgbClr val="312783"/>
            </a:solidFill>
            <a:latin typeface="Arial" charset="0"/>
            <a:ea typeface="Arial" charset="0"/>
            <a:cs typeface="Arial" charset="0"/>
          </a:endParaRPr>
        </a:p>
      </dgm:t>
    </dgm:pt>
    <dgm:pt modelId="{5F3FE444-2692-426F-85F4-425FE5FC1C8B}" type="parTrans" cxnId="{2E89291B-198A-433B-9C5C-2C30BCFDB645}">
      <dgm:prSet/>
      <dgm:spPr/>
      <dgm:t>
        <a:bodyPr/>
        <a:lstStyle/>
        <a:p>
          <a:endParaRPr lang="ru-RU"/>
        </a:p>
      </dgm:t>
    </dgm:pt>
    <dgm:pt modelId="{FBD8C707-9B81-4077-B129-948C04ABFEBE}" type="sibTrans" cxnId="{2E89291B-198A-433B-9C5C-2C30BCFDB645}">
      <dgm:prSet/>
      <dgm:spPr/>
      <dgm:t>
        <a:bodyPr/>
        <a:lstStyle/>
        <a:p>
          <a:endParaRPr lang="ru-RU"/>
        </a:p>
      </dgm:t>
    </dgm:pt>
    <dgm:pt modelId="{00B8077F-EA15-44B6-8B26-CC78BF904F4A}">
      <dgm:prSet phldrT="[Текст]"/>
      <dgm:spPr>
        <a:solidFill>
          <a:srgbClr val="312783"/>
        </a:solidFill>
      </dgm:spPr>
      <dgm:t>
        <a:bodyPr/>
        <a:lstStyle/>
        <a:p>
          <a:r>
            <a:rPr lang="en-US" dirty="0" smtClean="0"/>
            <a:t>Subsystems</a:t>
          </a:r>
          <a:endParaRPr lang="ru-RU" dirty="0" smtClean="0"/>
        </a:p>
        <a:p>
          <a:r>
            <a:rPr lang="en-US" dirty="0" smtClean="0"/>
            <a:t>(ASONIKA)</a:t>
          </a:r>
          <a:endParaRPr lang="ru-RU" dirty="0"/>
        </a:p>
      </dgm:t>
    </dgm:pt>
    <dgm:pt modelId="{4A2B29C5-E5E9-4169-A0E0-9EBA88C9E76F}" type="parTrans" cxnId="{3F9CD953-BE6F-4C12-A0A6-522756AC4B7C}">
      <dgm:prSet/>
      <dgm:spPr/>
      <dgm:t>
        <a:bodyPr/>
        <a:lstStyle/>
        <a:p>
          <a:endParaRPr lang="ru-RU"/>
        </a:p>
      </dgm:t>
    </dgm:pt>
    <dgm:pt modelId="{5026FBD4-2FE3-413A-8792-B96816CF91D8}" type="sibTrans" cxnId="{3F9CD953-BE6F-4C12-A0A6-522756AC4B7C}">
      <dgm:prSet/>
      <dgm:spPr/>
      <dgm:t>
        <a:bodyPr/>
        <a:lstStyle/>
        <a:p>
          <a:endParaRPr lang="ru-RU"/>
        </a:p>
      </dgm:t>
    </dgm:pt>
    <dgm:pt modelId="{8D3C924C-1532-446A-B87B-CBC0290E7D1D}">
      <dgm:prSet phldrT="[Текст]" custT="1"/>
      <dgm:spPr>
        <a:ln>
          <a:solidFill>
            <a:srgbClr val="312783"/>
          </a:solidFill>
        </a:ln>
      </dgm:spPr>
      <dgm:t>
        <a:bodyPr/>
        <a:lstStyle/>
        <a:p>
          <a:r>
            <a:rPr lang="ru-RU" sz="2000" dirty="0" smtClean="0">
              <a:solidFill>
                <a:srgbClr val="312783"/>
              </a:solidFill>
              <a:latin typeface="Arial" charset="0"/>
              <a:ea typeface="Arial" charset="0"/>
              <a:cs typeface="Arial" charset="0"/>
            </a:rPr>
            <a:t>  </a:t>
          </a:r>
          <a:r>
            <a:rPr lang="en-US" sz="2000" dirty="0" smtClean="0">
              <a:solidFill>
                <a:srgbClr val="312783"/>
              </a:solidFill>
              <a:latin typeface="Arial" charset="0"/>
              <a:ea typeface="Arial" charset="0"/>
              <a:cs typeface="Arial" charset="0"/>
            </a:rPr>
            <a:t>	heat;</a:t>
          </a:r>
          <a:endParaRPr lang="ru-RU" sz="2000" dirty="0">
            <a:solidFill>
              <a:srgbClr val="312783"/>
            </a:solidFill>
            <a:latin typeface="Arial" charset="0"/>
            <a:ea typeface="Arial" charset="0"/>
            <a:cs typeface="Arial" charset="0"/>
          </a:endParaRPr>
        </a:p>
      </dgm:t>
    </dgm:pt>
    <dgm:pt modelId="{E2DC3F79-859A-4CFA-BCE9-8E71057E91F1}" type="parTrans" cxnId="{F206E36C-05C1-4447-B63C-1B1573F63AE8}">
      <dgm:prSet/>
      <dgm:spPr/>
      <dgm:t>
        <a:bodyPr/>
        <a:lstStyle/>
        <a:p>
          <a:endParaRPr lang="ru-RU"/>
        </a:p>
      </dgm:t>
    </dgm:pt>
    <dgm:pt modelId="{BEFE3564-EC00-4124-A6D1-911FB96340EC}" type="sibTrans" cxnId="{F206E36C-05C1-4447-B63C-1B1573F63AE8}">
      <dgm:prSet/>
      <dgm:spPr/>
      <dgm:t>
        <a:bodyPr/>
        <a:lstStyle/>
        <a:p>
          <a:endParaRPr lang="ru-RU"/>
        </a:p>
      </dgm:t>
    </dgm:pt>
    <dgm:pt modelId="{49C01479-8665-4269-90F3-5F3506B25B10}">
      <dgm:prSet phldrT="[Текст]"/>
      <dgm:spPr>
        <a:solidFill>
          <a:srgbClr val="312783"/>
        </a:solidFill>
      </dgm:spPr>
      <dgm:t>
        <a:bodyPr/>
        <a:lstStyle/>
        <a:p>
          <a:r>
            <a:rPr lang="en-US" dirty="0" smtClean="0"/>
            <a:t>Database</a:t>
          </a:r>
          <a:endParaRPr lang="ru-RU" dirty="0"/>
        </a:p>
      </dgm:t>
    </dgm:pt>
    <dgm:pt modelId="{B5B3118B-FAAA-4BA8-8B8F-C7787CC6EF9E}" type="parTrans" cxnId="{78CA5FB0-CAEB-4F02-97D0-1BEC6526A8E1}">
      <dgm:prSet/>
      <dgm:spPr/>
      <dgm:t>
        <a:bodyPr/>
        <a:lstStyle/>
        <a:p>
          <a:endParaRPr lang="ru-RU"/>
        </a:p>
      </dgm:t>
    </dgm:pt>
    <dgm:pt modelId="{EBE6CAE7-6201-44E1-BBB0-A6463A4B45E8}" type="sibTrans" cxnId="{78CA5FB0-CAEB-4F02-97D0-1BEC6526A8E1}">
      <dgm:prSet/>
      <dgm:spPr/>
      <dgm:t>
        <a:bodyPr/>
        <a:lstStyle/>
        <a:p>
          <a:endParaRPr lang="ru-RU"/>
        </a:p>
      </dgm:t>
    </dgm:pt>
    <dgm:pt modelId="{A51F00C1-4B80-45E0-B062-EBAD9FE64AAC}">
      <dgm:prSet phldrT="[Текст]"/>
      <dgm:spPr>
        <a:solidFill>
          <a:srgbClr val="312783"/>
        </a:solidFill>
      </dgm:spPr>
      <dgm:t>
        <a:bodyPr/>
        <a:lstStyle/>
        <a:p>
          <a:r>
            <a:rPr lang="en-US" dirty="0" smtClean="0"/>
            <a:t>Perspective subsystems</a:t>
          </a:r>
          <a:endParaRPr lang="ru-RU" dirty="0" smtClean="0"/>
        </a:p>
      </dgm:t>
    </dgm:pt>
    <dgm:pt modelId="{92F885B3-30B2-4C22-986D-93AD7CF49535}" type="parTrans" cxnId="{78062F14-A286-41CD-8947-5F0D3938D239}">
      <dgm:prSet/>
      <dgm:spPr/>
      <dgm:t>
        <a:bodyPr/>
        <a:lstStyle/>
        <a:p>
          <a:endParaRPr lang="ru-RU"/>
        </a:p>
      </dgm:t>
    </dgm:pt>
    <dgm:pt modelId="{23EEC2BF-342F-4380-9211-194224DDBDBD}" type="sibTrans" cxnId="{78062F14-A286-41CD-8947-5F0D3938D239}">
      <dgm:prSet/>
      <dgm:spPr/>
      <dgm:t>
        <a:bodyPr/>
        <a:lstStyle/>
        <a:p>
          <a:endParaRPr lang="ru-RU"/>
        </a:p>
      </dgm:t>
    </dgm:pt>
    <dgm:pt modelId="{83D0B385-22AF-406B-B97D-B059A0B17678}">
      <dgm:prSet phldrT="[Текст]" custT="1"/>
      <dgm:spPr>
        <a:ln>
          <a:solidFill>
            <a:srgbClr val="312783"/>
          </a:solidFill>
        </a:ln>
      </dgm:spPr>
      <dgm:t>
        <a:bodyPr/>
        <a:lstStyle/>
        <a:p>
          <a:r>
            <a:rPr lang="en-US" sz="1800" dirty="0" smtClean="0">
              <a:solidFill>
                <a:srgbClr val="312783"/>
              </a:solidFill>
              <a:latin typeface="Arial" charset="0"/>
              <a:ea typeface="Arial" charset="0"/>
              <a:cs typeface="Arial" charset="0"/>
            </a:rPr>
            <a:t>electronic components and materials</a:t>
          </a:r>
          <a:endParaRPr lang="ru-RU" sz="900" dirty="0"/>
        </a:p>
      </dgm:t>
    </dgm:pt>
    <dgm:pt modelId="{BB0C2CF9-2318-4CCC-A513-8B4EA6FDF1CB}" type="parTrans" cxnId="{6137CA54-CC20-4A58-B134-797AD0304E91}">
      <dgm:prSet/>
      <dgm:spPr/>
      <dgm:t>
        <a:bodyPr/>
        <a:lstStyle/>
        <a:p>
          <a:endParaRPr lang="ru-RU"/>
        </a:p>
      </dgm:t>
    </dgm:pt>
    <dgm:pt modelId="{44A1B9E8-E2FF-4977-A095-20162C7C9B5F}" type="sibTrans" cxnId="{6137CA54-CC20-4A58-B134-797AD0304E91}">
      <dgm:prSet/>
      <dgm:spPr/>
      <dgm:t>
        <a:bodyPr/>
        <a:lstStyle/>
        <a:p>
          <a:endParaRPr lang="ru-RU"/>
        </a:p>
      </dgm:t>
    </dgm:pt>
    <dgm:pt modelId="{3E82F2DB-4CCF-425A-8D5B-0579222306AA}">
      <dgm:prSet phldrT="[Текст]"/>
      <dgm:spPr>
        <a:ln>
          <a:solidFill>
            <a:srgbClr val="312783"/>
          </a:solidFill>
        </a:ln>
      </dgm:spPr>
      <dgm:t>
        <a:bodyPr/>
        <a:lstStyle/>
        <a:p>
          <a:endParaRPr lang="ru-RU" sz="900" dirty="0">
            <a:solidFill>
              <a:srgbClr val="312783"/>
            </a:solidFill>
          </a:endParaRPr>
        </a:p>
      </dgm:t>
    </dgm:pt>
    <dgm:pt modelId="{42D942ED-CA7E-41E0-8929-38FCAF85915C}" type="parTrans" cxnId="{BE016FBE-A288-44C0-A98D-643B2BB5DEA7}">
      <dgm:prSet/>
      <dgm:spPr/>
      <dgm:t>
        <a:bodyPr/>
        <a:lstStyle/>
        <a:p>
          <a:endParaRPr lang="ru-RU"/>
        </a:p>
      </dgm:t>
    </dgm:pt>
    <dgm:pt modelId="{F43DC099-784C-48E4-AD75-110DF518BBC4}" type="sibTrans" cxnId="{BE016FBE-A288-44C0-A98D-643B2BB5DEA7}">
      <dgm:prSet/>
      <dgm:spPr/>
      <dgm:t>
        <a:bodyPr/>
        <a:lstStyle/>
        <a:p>
          <a:endParaRPr lang="ru-RU"/>
        </a:p>
      </dgm:t>
    </dgm:pt>
    <dgm:pt modelId="{5CAD63C7-ECC1-43B2-80F8-096C082B64E4}">
      <dgm:prSet phldrT="[Текст]" custT="1"/>
      <dgm:spPr>
        <a:ln>
          <a:solidFill>
            <a:srgbClr val="312783"/>
          </a:solidFill>
        </a:ln>
      </dgm:spPr>
      <dgm:t>
        <a:bodyPr/>
        <a:lstStyle/>
        <a:p>
          <a:pPr algn="just"/>
          <a:r>
            <a:rPr lang="en-US" sz="1800" dirty="0" smtClean="0">
              <a:solidFill>
                <a:srgbClr val="312783"/>
              </a:solidFill>
              <a:latin typeface="Arial" charset="0"/>
              <a:ea typeface="Arial" charset="0"/>
              <a:cs typeface="Arial" charset="0"/>
            </a:rPr>
            <a:t>electrical specification</a:t>
          </a:r>
          <a:endParaRPr lang="ru-RU" sz="1800" dirty="0">
            <a:solidFill>
              <a:srgbClr val="312783"/>
            </a:solidFill>
          </a:endParaRPr>
        </a:p>
      </dgm:t>
    </dgm:pt>
    <dgm:pt modelId="{47623E73-74AB-42CF-B9CD-14DC81B90CAB}" type="parTrans" cxnId="{E3D48A33-1C58-4A7F-A30E-AC5706A2CC3F}">
      <dgm:prSet/>
      <dgm:spPr/>
      <dgm:t>
        <a:bodyPr/>
        <a:lstStyle/>
        <a:p>
          <a:endParaRPr lang="ru-RU"/>
        </a:p>
      </dgm:t>
    </dgm:pt>
    <dgm:pt modelId="{99AC7D09-53AB-4CE2-86E6-0679403CB33F}" type="sibTrans" cxnId="{E3D48A33-1C58-4A7F-A30E-AC5706A2CC3F}">
      <dgm:prSet/>
      <dgm:spPr/>
      <dgm:t>
        <a:bodyPr/>
        <a:lstStyle/>
        <a:p>
          <a:endParaRPr lang="ru-RU"/>
        </a:p>
      </dgm:t>
    </dgm:pt>
    <dgm:pt modelId="{79F8E8B6-7509-47AC-BBB2-0531D0CCFCB6}">
      <dgm:prSet custT="1"/>
      <dgm:spPr/>
      <dgm:t>
        <a:bodyPr/>
        <a:lstStyle/>
        <a:p>
          <a:r>
            <a:rPr lang="en-US" sz="2000" dirty="0" smtClean="0">
              <a:solidFill>
                <a:srgbClr val="312783"/>
              </a:solidFill>
              <a:latin typeface="Arial" charset="0"/>
              <a:ea typeface="Arial" charset="0"/>
              <a:cs typeface="Arial" charset="0"/>
            </a:rPr>
            <a:t>  mechanics</a:t>
          </a:r>
          <a:endParaRPr lang="ru-RU" sz="2000" dirty="0" smtClean="0">
            <a:solidFill>
              <a:srgbClr val="312783"/>
            </a:solidFill>
            <a:latin typeface="Arial" charset="0"/>
            <a:ea typeface="Arial" charset="0"/>
            <a:cs typeface="Arial" charset="0"/>
          </a:endParaRPr>
        </a:p>
      </dgm:t>
    </dgm:pt>
    <dgm:pt modelId="{07E84B31-08D3-4069-8440-B80E0693DB72}" type="parTrans" cxnId="{AFC6D6B3-1578-4036-A636-B3F57F6074FC}">
      <dgm:prSet/>
      <dgm:spPr/>
      <dgm:t>
        <a:bodyPr/>
        <a:lstStyle/>
        <a:p>
          <a:endParaRPr lang="ru-RU"/>
        </a:p>
      </dgm:t>
    </dgm:pt>
    <dgm:pt modelId="{0C70DA73-84C9-467B-BD2C-8962B5389A52}" type="sibTrans" cxnId="{AFC6D6B3-1578-4036-A636-B3F57F6074FC}">
      <dgm:prSet/>
      <dgm:spPr/>
      <dgm:t>
        <a:bodyPr/>
        <a:lstStyle/>
        <a:p>
          <a:endParaRPr lang="ru-RU"/>
        </a:p>
      </dgm:t>
    </dgm:pt>
    <dgm:pt modelId="{9DD0BD06-EE11-4B6E-8C28-1B805D14A156}">
      <dgm:prSet custT="1"/>
      <dgm:spPr/>
      <dgm:t>
        <a:bodyPr/>
        <a:lstStyle/>
        <a:p>
          <a:r>
            <a:rPr lang="en-US" sz="2000" dirty="0" smtClean="0">
              <a:solidFill>
                <a:srgbClr val="312783"/>
              </a:solidFill>
              <a:latin typeface="Arial" charset="0"/>
              <a:ea typeface="Arial" charset="0"/>
              <a:cs typeface="Arial" charset="0"/>
            </a:rPr>
            <a:t>  reliability</a:t>
          </a:r>
          <a:endParaRPr lang="ru-RU" sz="2000" dirty="0" smtClean="0">
            <a:solidFill>
              <a:srgbClr val="312783"/>
            </a:solidFill>
            <a:latin typeface="Arial" charset="0"/>
            <a:ea typeface="Arial" charset="0"/>
            <a:cs typeface="Arial" charset="0"/>
          </a:endParaRPr>
        </a:p>
      </dgm:t>
    </dgm:pt>
    <dgm:pt modelId="{A4C963D1-F107-439B-B221-19D2DB0F54FB}" type="parTrans" cxnId="{2C91BA19-CA6B-4BA0-86FB-D265CBD38313}">
      <dgm:prSet/>
      <dgm:spPr/>
      <dgm:t>
        <a:bodyPr/>
        <a:lstStyle/>
        <a:p>
          <a:endParaRPr lang="ru-RU"/>
        </a:p>
      </dgm:t>
    </dgm:pt>
    <dgm:pt modelId="{B074CA0C-AA84-4482-9D20-D427F6FE3423}" type="sibTrans" cxnId="{2C91BA19-CA6B-4BA0-86FB-D265CBD38313}">
      <dgm:prSet/>
      <dgm:spPr/>
      <dgm:t>
        <a:bodyPr/>
        <a:lstStyle/>
        <a:p>
          <a:endParaRPr lang="ru-RU"/>
        </a:p>
      </dgm:t>
    </dgm:pt>
    <dgm:pt modelId="{EBE236F0-2329-4FE0-963F-068763DFFF8D}">
      <dgm:prSet custT="1"/>
      <dgm:spPr/>
      <dgm:t>
        <a:bodyPr/>
        <a:lstStyle/>
        <a:p>
          <a:r>
            <a:rPr lang="en-US" sz="2000" dirty="0" smtClean="0">
              <a:solidFill>
                <a:srgbClr val="312783"/>
              </a:solidFill>
              <a:latin typeface="Arial" charset="0"/>
              <a:ea typeface="Arial" charset="0"/>
              <a:cs typeface="Arial" charset="0"/>
            </a:rPr>
            <a:t>  mode maps</a:t>
          </a:r>
          <a:endParaRPr lang="ru-RU" sz="2000" dirty="0" smtClean="0">
            <a:solidFill>
              <a:srgbClr val="312783"/>
            </a:solidFill>
            <a:latin typeface="Arial" charset="0"/>
            <a:ea typeface="Arial" charset="0"/>
            <a:cs typeface="Arial" charset="0"/>
          </a:endParaRPr>
        </a:p>
      </dgm:t>
    </dgm:pt>
    <dgm:pt modelId="{A000A95B-F741-4DB8-8A62-0C939BE3A3AA}" type="parTrans" cxnId="{07A90F5C-B049-4F90-B902-42F8D89083CD}">
      <dgm:prSet/>
      <dgm:spPr/>
      <dgm:t>
        <a:bodyPr/>
        <a:lstStyle/>
        <a:p>
          <a:endParaRPr lang="ru-RU"/>
        </a:p>
      </dgm:t>
    </dgm:pt>
    <dgm:pt modelId="{76DB2A23-A07A-4985-8175-8F80DBB59145}" type="sibTrans" cxnId="{07A90F5C-B049-4F90-B902-42F8D89083CD}">
      <dgm:prSet/>
      <dgm:spPr/>
      <dgm:t>
        <a:bodyPr/>
        <a:lstStyle/>
        <a:p>
          <a:endParaRPr lang="ru-RU"/>
        </a:p>
      </dgm:t>
    </dgm:pt>
    <dgm:pt modelId="{5CF02F07-D84B-4510-8927-9FCF928D3730}">
      <dgm:prSet custT="1"/>
      <dgm:spPr/>
      <dgm:t>
        <a:bodyPr/>
        <a:lstStyle/>
        <a:p>
          <a:pPr algn="just"/>
          <a:r>
            <a:rPr lang="en-US" sz="1800" dirty="0" smtClean="0">
              <a:solidFill>
                <a:srgbClr val="312783"/>
              </a:solidFill>
              <a:latin typeface="Arial" charset="0"/>
              <a:ea typeface="Arial" charset="0"/>
              <a:cs typeface="Arial" charset="0"/>
            </a:rPr>
            <a:t>pressure</a:t>
          </a:r>
          <a:endParaRPr lang="ru-RU" sz="1800" dirty="0" smtClean="0">
            <a:solidFill>
              <a:srgbClr val="312783"/>
            </a:solidFill>
            <a:latin typeface="Arial" charset="0"/>
            <a:ea typeface="Arial" charset="0"/>
            <a:cs typeface="Arial" charset="0"/>
          </a:endParaRPr>
        </a:p>
      </dgm:t>
    </dgm:pt>
    <dgm:pt modelId="{BD9F7576-A8E5-4C45-975A-DFA9C3D809F0}" type="parTrans" cxnId="{75456E02-3665-45A4-8B01-D51B494B41BA}">
      <dgm:prSet/>
      <dgm:spPr/>
      <dgm:t>
        <a:bodyPr/>
        <a:lstStyle/>
        <a:p>
          <a:endParaRPr lang="ru-RU"/>
        </a:p>
      </dgm:t>
    </dgm:pt>
    <dgm:pt modelId="{3DA98F88-9299-489C-8E7C-5F6CEFC3579A}" type="sibTrans" cxnId="{75456E02-3665-45A4-8B01-D51B494B41BA}">
      <dgm:prSet/>
      <dgm:spPr/>
      <dgm:t>
        <a:bodyPr/>
        <a:lstStyle/>
        <a:p>
          <a:endParaRPr lang="ru-RU"/>
        </a:p>
      </dgm:t>
    </dgm:pt>
    <dgm:pt modelId="{B00C7288-FC4C-47CF-9773-5C77FD44FA6C}">
      <dgm:prSet custT="1"/>
      <dgm:spPr/>
      <dgm:t>
        <a:bodyPr/>
        <a:lstStyle/>
        <a:p>
          <a:pPr algn="just"/>
          <a:r>
            <a:rPr lang="en-US" sz="1800" dirty="0" smtClean="0">
              <a:solidFill>
                <a:srgbClr val="312783"/>
              </a:solidFill>
              <a:latin typeface="Arial" charset="0"/>
              <a:ea typeface="Arial" charset="0"/>
              <a:cs typeface="Arial" charset="0"/>
            </a:rPr>
            <a:t>precipitation</a:t>
          </a:r>
          <a:endParaRPr lang="ru-RU" sz="1800" dirty="0" smtClean="0">
            <a:solidFill>
              <a:srgbClr val="312783"/>
            </a:solidFill>
            <a:latin typeface="Arial" charset="0"/>
            <a:ea typeface="Arial" charset="0"/>
            <a:cs typeface="Arial" charset="0"/>
          </a:endParaRPr>
        </a:p>
      </dgm:t>
    </dgm:pt>
    <dgm:pt modelId="{8280FA76-B80A-4FB4-ABEA-B648E66AFFEE}" type="parTrans" cxnId="{FD70E635-4D46-4FDF-8FF4-E990837FF1A0}">
      <dgm:prSet/>
      <dgm:spPr/>
      <dgm:t>
        <a:bodyPr/>
        <a:lstStyle/>
        <a:p>
          <a:endParaRPr lang="ru-RU"/>
        </a:p>
      </dgm:t>
    </dgm:pt>
    <dgm:pt modelId="{5E93D863-38E0-4B27-949B-6D2E9C5AF5FD}" type="sibTrans" cxnId="{FD70E635-4D46-4FDF-8FF4-E990837FF1A0}">
      <dgm:prSet/>
      <dgm:spPr/>
      <dgm:t>
        <a:bodyPr/>
        <a:lstStyle/>
        <a:p>
          <a:endParaRPr lang="ru-RU"/>
        </a:p>
      </dgm:t>
    </dgm:pt>
    <dgm:pt modelId="{4FA1AC97-DF0C-4ABC-9333-12B850B3E31E}">
      <dgm:prSet custT="1"/>
      <dgm:spPr/>
      <dgm:t>
        <a:bodyPr/>
        <a:lstStyle/>
        <a:p>
          <a:pPr algn="just"/>
          <a:r>
            <a:rPr lang="en-US" sz="1800" dirty="0" smtClean="0">
              <a:solidFill>
                <a:srgbClr val="312783"/>
              </a:solidFill>
              <a:latin typeface="Arial" charset="0"/>
              <a:ea typeface="Arial" charset="0"/>
              <a:cs typeface="Arial" charset="0"/>
            </a:rPr>
            <a:t>sand</a:t>
          </a:r>
          <a:endParaRPr lang="ru-RU" sz="1800" dirty="0" smtClean="0">
            <a:solidFill>
              <a:srgbClr val="312783"/>
            </a:solidFill>
            <a:latin typeface="Arial" charset="0"/>
            <a:ea typeface="Arial" charset="0"/>
            <a:cs typeface="Arial" charset="0"/>
          </a:endParaRPr>
        </a:p>
      </dgm:t>
    </dgm:pt>
    <dgm:pt modelId="{8AA8699E-06E6-46E1-8A57-09C549E4D281}" type="parTrans" cxnId="{4DB42551-6149-420B-8C03-3347509207B6}">
      <dgm:prSet/>
      <dgm:spPr/>
      <dgm:t>
        <a:bodyPr/>
        <a:lstStyle/>
        <a:p>
          <a:endParaRPr lang="ru-RU"/>
        </a:p>
      </dgm:t>
    </dgm:pt>
    <dgm:pt modelId="{47E63B8E-6D6A-4496-A289-064DA14A5DA0}" type="sibTrans" cxnId="{4DB42551-6149-420B-8C03-3347509207B6}">
      <dgm:prSet/>
      <dgm:spPr/>
      <dgm:t>
        <a:bodyPr/>
        <a:lstStyle/>
        <a:p>
          <a:endParaRPr lang="ru-RU"/>
        </a:p>
      </dgm:t>
    </dgm:pt>
    <dgm:pt modelId="{5EB5667A-6BBE-4B41-BEA0-A9F0956BA121}">
      <dgm:prSet custT="1"/>
      <dgm:spPr/>
      <dgm:t>
        <a:bodyPr/>
        <a:lstStyle/>
        <a:p>
          <a:pPr algn="just"/>
          <a:r>
            <a:rPr lang="en-US" sz="1800" dirty="0" smtClean="0">
              <a:solidFill>
                <a:srgbClr val="312783"/>
              </a:solidFill>
              <a:latin typeface="Arial" charset="0"/>
              <a:ea typeface="Arial" charset="0"/>
              <a:cs typeface="Arial" charset="0"/>
            </a:rPr>
            <a:t>humidity</a:t>
          </a:r>
          <a:endParaRPr lang="ru-RU" sz="1800" dirty="0" smtClean="0">
            <a:solidFill>
              <a:srgbClr val="312783"/>
            </a:solidFill>
            <a:latin typeface="Arial" charset="0"/>
            <a:ea typeface="Arial" charset="0"/>
            <a:cs typeface="Arial" charset="0"/>
          </a:endParaRPr>
        </a:p>
      </dgm:t>
    </dgm:pt>
    <dgm:pt modelId="{4D3C0C28-B010-4BCF-9FA9-1AF27DE5A564}" type="parTrans" cxnId="{523577FE-094F-47EF-84AA-551CB9D3DAC0}">
      <dgm:prSet/>
      <dgm:spPr/>
      <dgm:t>
        <a:bodyPr/>
        <a:lstStyle/>
        <a:p>
          <a:endParaRPr lang="ru-RU"/>
        </a:p>
      </dgm:t>
    </dgm:pt>
    <dgm:pt modelId="{034A39D0-B259-4A55-90CD-C3173AEF2A56}" type="sibTrans" cxnId="{523577FE-094F-47EF-84AA-551CB9D3DAC0}">
      <dgm:prSet/>
      <dgm:spPr/>
      <dgm:t>
        <a:bodyPr/>
        <a:lstStyle/>
        <a:p>
          <a:endParaRPr lang="ru-RU"/>
        </a:p>
      </dgm:t>
    </dgm:pt>
    <dgm:pt modelId="{97DC17E4-58E7-4981-A901-0689FD220878}">
      <dgm:prSet custT="1"/>
      <dgm:spPr/>
      <dgm:t>
        <a:bodyPr/>
        <a:lstStyle/>
        <a:p>
          <a:r>
            <a:rPr lang="en-US" sz="1800" dirty="0" smtClean="0">
              <a:solidFill>
                <a:srgbClr val="312783"/>
              </a:solidFill>
              <a:latin typeface="Arial" charset="0"/>
              <a:ea typeface="Arial" charset="0"/>
              <a:cs typeface="Arial" charset="0"/>
            </a:rPr>
            <a:t>thermal</a:t>
          </a:r>
          <a:endParaRPr lang="ru-RU" sz="1800" dirty="0" smtClean="0">
            <a:solidFill>
              <a:srgbClr val="312783"/>
            </a:solidFill>
            <a:latin typeface="Arial" charset="0"/>
            <a:ea typeface="Arial" charset="0"/>
            <a:cs typeface="Arial" charset="0"/>
          </a:endParaRPr>
        </a:p>
      </dgm:t>
    </dgm:pt>
    <dgm:pt modelId="{056DC35D-B91C-4F42-B633-6D1138252F17}" type="parTrans" cxnId="{8582410E-5AB3-4C42-BE5F-289F385C2B58}">
      <dgm:prSet/>
      <dgm:spPr/>
      <dgm:t>
        <a:bodyPr/>
        <a:lstStyle/>
        <a:p>
          <a:endParaRPr lang="ru-RU"/>
        </a:p>
      </dgm:t>
    </dgm:pt>
    <dgm:pt modelId="{091D0D37-94B1-4DD0-97E6-29F372EBE4C0}" type="sibTrans" cxnId="{8582410E-5AB3-4C42-BE5F-289F385C2B58}">
      <dgm:prSet/>
      <dgm:spPr/>
      <dgm:t>
        <a:bodyPr/>
        <a:lstStyle/>
        <a:p>
          <a:endParaRPr lang="ru-RU"/>
        </a:p>
      </dgm:t>
    </dgm:pt>
    <dgm:pt modelId="{82749ABB-A166-464A-BD01-1C60030930CC}">
      <dgm:prSet custT="1"/>
      <dgm:spPr/>
      <dgm:t>
        <a:bodyPr/>
        <a:lstStyle/>
        <a:p>
          <a:r>
            <a:rPr lang="en-US" sz="1800" dirty="0" smtClean="0">
              <a:solidFill>
                <a:srgbClr val="312783"/>
              </a:solidFill>
              <a:latin typeface="Arial" charset="0"/>
              <a:ea typeface="Arial" charset="0"/>
              <a:cs typeface="Arial" charset="0"/>
            </a:rPr>
            <a:t>mechanical</a:t>
          </a:r>
          <a:endParaRPr lang="ru-RU" sz="1800" dirty="0" smtClean="0">
            <a:solidFill>
              <a:srgbClr val="312783"/>
            </a:solidFill>
            <a:latin typeface="Arial" charset="0"/>
            <a:ea typeface="Arial" charset="0"/>
            <a:cs typeface="Arial" charset="0"/>
          </a:endParaRPr>
        </a:p>
      </dgm:t>
    </dgm:pt>
    <dgm:pt modelId="{9B6AC7F2-029C-4B11-8775-784728C989B4}" type="parTrans" cxnId="{F6E1C301-957A-4F38-8ACC-7E2B4261D39C}">
      <dgm:prSet/>
      <dgm:spPr/>
      <dgm:t>
        <a:bodyPr/>
        <a:lstStyle/>
        <a:p>
          <a:endParaRPr lang="ru-RU"/>
        </a:p>
      </dgm:t>
    </dgm:pt>
    <dgm:pt modelId="{A8EA07DA-89A5-452A-B51D-6D1BD0A03886}" type="sibTrans" cxnId="{F6E1C301-957A-4F38-8ACC-7E2B4261D39C}">
      <dgm:prSet/>
      <dgm:spPr/>
      <dgm:t>
        <a:bodyPr/>
        <a:lstStyle/>
        <a:p>
          <a:endParaRPr lang="ru-RU"/>
        </a:p>
      </dgm:t>
    </dgm:pt>
    <dgm:pt modelId="{ED6FDDAF-927D-4B1A-9385-B0E05065CF31}">
      <dgm:prSet custT="1"/>
      <dgm:spPr/>
      <dgm:t>
        <a:bodyPr/>
        <a:lstStyle/>
        <a:p>
          <a:r>
            <a:rPr lang="en-US" sz="1800" dirty="0" smtClean="0">
              <a:solidFill>
                <a:srgbClr val="312783"/>
              </a:solidFill>
              <a:latin typeface="Arial" charset="0"/>
              <a:ea typeface="Arial" charset="0"/>
              <a:cs typeface="Arial" charset="0"/>
            </a:rPr>
            <a:t>reliability</a:t>
          </a:r>
          <a:endParaRPr lang="ru-RU" sz="1800" dirty="0" smtClean="0">
            <a:solidFill>
              <a:srgbClr val="312783"/>
            </a:solidFill>
            <a:latin typeface="Arial" charset="0"/>
            <a:ea typeface="Arial" charset="0"/>
            <a:cs typeface="Arial" charset="0"/>
          </a:endParaRPr>
        </a:p>
      </dgm:t>
    </dgm:pt>
    <dgm:pt modelId="{01FE7B6D-17E5-41F6-9AE8-A42E96719792}" type="parTrans" cxnId="{0BB6A00D-A458-4D5C-8019-08187CF570FF}">
      <dgm:prSet/>
      <dgm:spPr/>
      <dgm:t>
        <a:bodyPr/>
        <a:lstStyle/>
        <a:p>
          <a:endParaRPr lang="ru-RU"/>
        </a:p>
      </dgm:t>
    </dgm:pt>
    <dgm:pt modelId="{2C9152E1-7110-49EA-979C-5790B7D8739C}" type="sibTrans" cxnId="{0BB6A00D-A458-4D5C-8019-08187CF570FF}">
      <dgm:prSet/>
      <dgm:spPr/>
      <dgm:t>
        <a:bodyPr/>
        <a:lstStyle/>
        <a:p>
          <a:endParaRPr lang="ru-RU"/>
        </a:p>
      </dgm:t>
    </dgm:pt>
    <dgm:pt modelId="{D51B4E38-B164-416D-A5CC-507F6F0918FE}">
      <dgm:prSet custT="1"/>
      <dgm:spPr/>
      <dgm:t>
        <a:bodyPr/>
        <a:lstStyle/>
        <a:p>
          <a:r>
            <a:rPr lang="en-US" sz="1800" dirty="0" smtClean="0">
              <a:solidFill>
                <a:srgbClr val="312783"/>
              </a:solidFill>
              <a:latin typeface="Arial" charset="0"/>
              <a:ea typeface="Arial" charset="0"/>
              <a:cs typeface="Arial" charset="0"/>
            </a:rPr>
            <a:t>electromagnetic</a:t>
          </a:r>
          <a:endParaRPr lang="ru-RU" sz="1800" dirty="0" smtClean="0">
            <a:solidFill>
              <a:srgbClr val="312783"/>
            </a:solidFill>
            <a:latin typeface="Arial" charset="0"/>
            <a:ea typeface="Arial" charset="0"/>
            <a:cs typeface="Arial" charset="0"/>
          </a:endParaRPr>
        </a:p>
      </dgm:t>
    </dgm:pt>
    <dgm:pt modelId="{5506FF48-9127-435B-A0AE-E86F1BCC4EDF}" type="parTrans" cxnId="{EB3106AA-5581-4A3E-A328-92ED28DBEFBA}">
      <dgm:prSet/>
      <dgm:spPr/>
      <dgm:t>
        <a:bodyPr/>
        <a:lstStyle/>
        <a:p>
          <a:endParaRPr lang="ru-RU"/>
        </a:p>
      </dgm:t>
    </dgm:pt>
    <dgm:pt modelId="{1305B9FF-E72E-4D6A-8578-1E8572B0F593}" type="sibTrans" cxnId="{EB3106AA-5581-4A3E-A328-92ED28DBEFBA}">
      <dgm:prSet/>
      <dgm:spPr/>
      <dgm:t>
        <a:bodyPr/>
        <a:lstStyle/>
        <a:p>
          <a:endParaRPr lang="ru-RU"/>
        </a:p>
      </dgm:t>
    </dgm:pt>
    <dgm:pt modelId="{A0598BBE-E565-214C-8928-6DFE64EE7655}">
      <dgm:prSet phldrT="[Текст]" custT="1"/>
      <dgm:spPr>
        <a:ln>
          <a:solidFill>
            <a:srgbClr val="312783"/>
          </a:solidFill>
        </a:ln>
      </dgm:spPr>
      <dgm:t>
        <a:bodyPr/>
        <a:lstStyle/>
        <a:p>
          <a:pPr algn="just"/>
          <a:r>
            <a:rPr lang="en-US" sz="1800" dirty="0" smtClean="0">
              <a:solidFill>
                <a:srgbClr val="312783"/>
              </a:solidFill>
              <a:latin typeface="Arial" charset="0"/>
              <a:ea typeface="Arial" charset="0"/>
              <a:cs typeface="Arial" charset="0"/>
            </a:rPr>
            <a:t>radiation resistance</a:t>
          </a:r>
          <a:endParaRPr lang="ru-RU" sz="1800" dirty="0">
            <a:solidFill>
              <a:srgbClr val="312783"/>
            </a:solidFill>
          </a:endParaRPr>
        </a:p>
      </dgm:t>
    </dgm:pt>
    <dgm:pt modelId="{53D57EDA-BEC1-1B46-A1B0-B0AB72186D36}" type="parTrans" cxnId="{15A1FC37-5B43-6E47-AD9F-BA36B8DBCDA0}">
      <dgm:prSet/>
      <dgm:spPr/>
      <dgm:t>
        <a:bodyPr/>
        <a:lstStyle/>
        <a:p>
          <a:endParaRPr lang="ru-RU"/>
        </a:p>
      </dgm:t>
    </dgm:pt>
    <dgm:pt modelId="{3B562047-9EDB-D14D-9A18-3A403B1D6CCA}" type="sibTrans" cxnId="{15A1FC37-5B43-6E47-AD9F-BA36B8DBCDA0}">
      <dgm:prSet/>
      <dgm:spPr/>
      <dgm:t>
        <a:bodyPr/>
        <a:lstStyle/>
        <a:p>
          <a:endParaRPr lang="ru-RU"/>
        </a:p>
      </dgm:t>
    </dgm:pt>
    <dgm:pt modelId="{5B83A276-2E1F-0246-99C2-5FEAC0FB15C3}">
      <dgm:prSet phldrT="[Текст]" custT="1"/>
      <dgm:spPr>
        <a:ln>
          <a:solidFill>
            <a:srgbClr val="312783"/>
          </a:solidFill>
        </a:ln>
      </dgm:spPr>
      <dgm:t>
        <a:bodyPr/>
        <a:lstStyle/>
        <a:p>
          <a:endParaRPr lang="ru-RU" sz="900" dirty="0"/>
        </a:p>
      </dgm:t>
    </dgm:pt>
    <dgm:pt modelId="{B3FBE5E5-D687-E143-B409-652CF8F49B02}" type="parTrans" cxnId="{E44C10A6-2B56-584E-944A-D988CECBCB7A}">
      <dgm:prSet/>
      <dgm:spPr/>
      <dgm:t>
        <a:bodyPr/>
        <a:lstStyle/>
        <a:p>
          <a:endParaRPr lang="ru-RU"/>
        </a:p>
      </dgm:t>
    </dgm:pt>
    <dgm:pt modelId="{AF9CCC98-E8C5-8341-885C-6835D2341C69}" type="sibTrans" cxnId="{E44C10A6-2B56-584E-944A-D988CECBCB7A}">
      <dgm:prSet/>
      <dgm:spPr/>
      <dgm:t>
        <a:bodyPr/>
        <a:lstStyle/>
        <a:p>
          <a:endParaRPr lang="ru-RU"/>
        </a:p>
      </dgm:t>
    </dgm:pt>
    <dgm:pt modelId="{2C111EE1-25B6-0841-B993-E0708208A267}">
      <dgm:prSet phldrT="[Текст]" custT="1"/>
      <dgm:spPr>
        <a:ln>
          <a:solidFill>
            <a:srgbClr val="312783"/>
          </a:solidFill>
        </a:ln>
      </dgm:spPr>
      <dgm:t>
        <a:bodyPr/>
        <a:lstStyle/>
        <a:p>
          <a:endParaRPr lang="ru-RU" sz="900" dirty="0"/>
        </a:p>
      </dgm:t>
    </dgm:pt>
    <dgm:pt modelId="{D4A0979E-ABBD-8E4E-9440-43A9CE27C229}" type="parTrans" cxnId="{92BAA905-A4DC-B044-9C8C-ECE16FA4A732}">
      <dgm:prSet/>
      <dgm:spPr/>
      <dgm:t>
        <a:bodyPr/>
        <a:lstStyle/>
        <a:p>
          <a:endParaRPr lang="ru-RU"/>
        </a:p>
      </dgm:t>
    </dgm:pt>
    <dgm:pt modelId="{56423296-0061-C74D-AB0F-017295F2B4E9}" type="sibTrans" cxnId="{92BAA905-A4DC-B044-9C8C-ECE16FA4A732}">
      <dgm:prSet/>
      <dgm:spPr/>
      <dgm:t>
        <a:bodyPr/>
        <a:lstStyle/>
        <a:p>
          <a:endParaRPr lang="ru-RU"/>
        </a:p>
      </dgm:t>
    </dgm:pt>
    <dgm:pt modelId="{007A9C34-2D88-CC43-99FB-0B2BBEC30AE1}">
      <dgm:prSet phldrT="[Текст]" custT="1"/>
      <dgm:spPr>
        <a:ln>
          <a:solidFill>
            <a:srgbClr val="312783"/>
          </a:solidFill>
        </a:ln>
      </dgm:spPr>
      <dgm:t>
        <a:bodyPr/>
        <a:lstStyle/>
        <a:p>
          <a:endParaRPr lang="ru-RU" sz="900" dirty="0"/>
        </a:p>
      </dgm:t>
    </dgm:pt>
    <dgm:pt modelId="{74DA2C37-357A-C940-8C4F-6FFE7D0276D7}" type="parTrans" cxnId="{F3E2F771-A7F3-0943-8DA3-EDA73BD67D7F}">
      <dgm:prSet/>
      <dgm:spPr/>
      <dgm:t>
        <a:bodyPr/>
        <a:lstStyle/>
        <a:p>
          <a:endParaRPr lang="ru-RU"/>
        </a:p>
      </dgm:t>
    </dgm:pt>
    <dgm:pt modelId="{D293A57B-9A31-0E4A-AB38-B689DFBD0D6C}" type="sibTrans" cxnId="{F3E2F771-A7F3-0943-8DA3-EDA73BD67D7F}">
      <dgm:prSet/>
      <dgm:spPr/>
      <dgm:t>
        <a:bodyPr/>
        <a:lstStyle/>
        <a:p>
          <a:endParaRPr lang="ru-RU"/>
        </a:p>
      </dgm:t>
    </dgm:pt>
    <dgm:pt modelId="{64D1C015-3F37-CD48-B0AE-F692C279CD6E}">
      <dgm:prSet phldrT="[Текст]" custT="1"/>
      <dgm:spPr>
        <a:ln>
          <a:solidFill>
            <a:srgbClr val="312783"/>
          </a:solidFill>
        </a:ln>
      </dgm:spPr>
      <dgm:t>
        <a:bodyPr/>
        <a:lstStyle/>
        <a:p>
          <a:endParaRPr lang="ru-RU" sz="900" dirty="0"/>
        </a:p>
      </dgm:t>
    </dgm:pt>
    <dgm:pt modelId="{72524163-536C-F949-83B7-9C48C078B616}" type="parTrans" cxnId="{C3AA492F-C625-8143-97F2-419F8C3DCA90}">
      <dgm:prSet/>
      <dgm:spPr/>
      <dgm:t>
        <a:bodyPr/>
        <a:lstStyle/>
        <a:p>
          <a:endParaRPr lang="ru-RU"/>
        </a:p>
      </dgm:t>
    </dgm:pt>
    <dgm:pt modelId="{C8B64A8B-6040-8543-89C7-9E348592202C}" type="sibTrans" cxnId="{C3AA492F-C625-8143-97F2-419F8C3DCA90}">
      <dgm:prSet/>
      <dgm:spPr/>
      <dgm:t>
        <a:bodyPr/>
        <a:lstStyle/>
        <a:p>
          <a:endParaRPr lang="ru-RU"/>
        </a:p>
      </dgm:t>
    </dgm:pt>
    <dgm:pt modelId="{8AD80895-0C48-43AE-821F-F82849BDE5A4}" type="pres">
      <dgm:prSet presAssocID="{71ADB9B7-8015-4964-9EB4-88B1917DC87F}" presName="cycleMatrixDiagram" presStyleCnt="0">
        <dgm:presLayoutVars>
          <dgm:chMax val="1"/>
          <dgm:dir/>
          <dgm:animLvl val="lvl"/>
          <dgm:resizeHandles val="exact"/>
        </dgm:presLayoutVars>
      </dgm:prSet>
      <dgm:spPr/>
      <dgm:t>
        <a:bodyPr/>
        <a:lstStyle/>
        <a:p>
          <a:endParaRPr lang="ru-RU"/>
        </a:p>
      </dgm:t>
    </dgm:pt>
    <dgm:pt modelId="{C2016534-3C59-4E59-A277-9C14E3860B56}" type="pres">
      <dgm:prSet presAssocID="{71ADB9B7-8015-4964-9EB4-88B1917DC87F}" presName="children" presStyleCnt="0"/>
      <dgm:spPr/>
    </dgm:pt>
    <dgm:pt modelId="{012CEDB5-80A4-42FA-9632-91B635FFFD5D}" type="pres">
      <dgm:prSet presAssocID="{71ADB9B7-8015-4964-9EB4-88B1917DC87F}" presName="child1group" presStyleCnt="0"/>
      <dgm:spPr/>
    </dgm:pt>
    <dgm:pt modelId="{CAC569BE-6E18-497C-94B2-DF6098C4BFF8}" type="pres">
      <dgm:prSet presAssocID="{71ADB9B7-8015-4964-9EB4-88B1917DC87F}" presName="child1" presStyleLbl="bgAcc1" presStyleIdx="0" presStyleCnt="4" custScaleY="151954" custLinFactNeighborX="-2511" custLinFactNeighborY="27929"/>
      <dgm:spPr/>
      <dgm:t>
        <a:bodyPr/>
        <a:lstStyle/>
        <a:p>
          <a:endParaRPr lang="ru-RU"/>
        </a:p>
      </dgm:t>
    </dgm:pt>
    <dgm:pt modelId="{F4AF0B86-9CCB-468B-9E2E-754336A8B3CC}" type="pres">
      <dgm:prSet presAssocID="{71ADB9B7-8015-4964-9EB4-88B1917DC87F}" presName="child1Text" presStyleLbl="bgAcc1" presStyleIdx="0" presStyleCnt="4">
        <dgm:presLayoutVars>
          <dgm:bulletEnabled val="1"/>
        </dgm:presLayoutVars>
      </dgm:prSet>
      <dgm:spPr/>
      <dgm:t>
        <a:bodyPr/>
        <a:lstStyle/>
        <a:p>
          <a:endParaRPr lang="ru-RU"/>
        </a:p>
      </dgm:t>
    </dgm:pt>
    <dgm:pt modelId="{D1B21089-BDBB-4870-BD8D-38E62EAD58ED}" type="pres">
      <dgm:prSet presAssocID="{71ADB9B7-8015-4964-9EB4-88B1917DC87F}" presName="child2group" presStyleCnt="0"/>
      <dgm:spPr/>
    </dgm:pt>
    <dgm:pt modelId="{F9166631-9FB0-4F22-81AB-70646629A739}" type="pres">
      <dgm:prSet presAssocID="{71ADB9B7-8015-4964-9EB4-88B1917DC87F}" presName="child2" presStyleLbl="bgAcc1" presStyleIdx="1" presStyleCnt="4" custScaleX="109618" custScaleY="150926" custLinFactNeighborX="2255" custLinFactNeighborY="28878"/>
      <dgm:spPr/>
      <dgm:t>
        <a:bodyPr/>
        <a:lstStyle/>
        <a:p>
          <a:endParaRPr lang="ru-RU"/>
        </a:p>
      </dgm:t>
    </dgm:pt>
    <dgm:pt modelId="{5D4DB5EB-9002-4096-BCA0-FB58D68FDAEA}" type="pres">
      <dgm:prSet presAssocID="{71ADB9B7-8015-4964-9EB4-88B1917DC87F}" presName="child2Text" presStyleLbl="bgAcc1" presStyleIdx="1" presStyleCnt="4">
        <dgm:presLayoutVars>
          <dgm:bulletEnabled val="1"/>
        </dgm:presLayoutVars>
      </dgm:prSet>
      <dgm:spPr/>
      <dgm:t>
        <a:bodyPr/>
        <a:lstStyle/>
        <a:p>
          <a:endParaRPr lang="ru-RU"/>
        </a:p>
      </dgm:t>
    </dgm:pt>
    <dgm:pt modelId="{4B97A81F-7A3B-470A-AB4E-CCFBC4E518BC}" type="pres">
      <dgm:prSet presAssocID="{71ADB9B7-8015-4964-9EB4-88B1917DC87F}" presName="child3group" presStyleCnt="0"/>
      <dgm:spPr/>
    </dgm:pt>
    <dgm:pt modelId="{3D4392C9-6521-47AA-B3AE-1D371384B910}" type="pres">
      <dgm:prSet presAssocID="{71ADB9B7-8015-4964-9EB4-88B1917DC87F}" presName="child3" presStyleLbl="bgAcc1" presStyleIdx="2" presStyleCnt="4" custScaleX="107248" custScaleY="195349" custLinFactNeighborX="12604" custLinFactNeighborY="-26932"/>
      <dgm:spPr/>
      <dgm:t>
        <a:bodyPr/>
        <a:lstStyle/>
        <a:p>
          <a:endParaRPr lang="ru-RU"/>
        </a:p>
      </dgm:t>
    </dgm:pt>
    <dgm:pt modelId="{D7B97AF5-AE0E-4EBE-80EC-0A41EE557425}" type="pres">
      <dgm:prSet presAssocID="{71ADB9B7-8015-4964-9EB4-88B1917DC87F}" presName="child3Text" presStyleLbl="bgAcc1" presStyleIdx="2" presStyleCnt="4">
        <dgm:presLayoutVars>
          <dgm:bulletEnabled val="1"/>
        </dgm:presLayoutVars>
      </dgm:prSet>
      <dgm:spPr/>
      <dgm:t>
        <a:bodyPr/>
        <a:lstStyle/>
        <a:p>
          <a:endParaRPr lang="ru-RU"/>
        </a:p>
      </dgm:t>
    </dgm:pt>
    <dgm:pt modelId="{48A2B4ED-1FBC-440A-B25E-A193388EC1D2}" type="pres">
      <dgm:prSet presAssocID="{71ADB9B7-8015-4964-9EB4-88B1917DC87F}" presName="child4group" presStyleCnt="0"/>
      <dgm:spPr/>
    </dgm:pt>
    <dgm:pt modelId="{30B18597-CAFF-49CC-8A43-0777F2363869}" type="pres">
      <dgm:prSet presAssocID="{71ADB9B7-8015-4964-9EB4-88B1917DC87F}" presName="child4" presStyleLbl="bgAcc1" presStyleIdx="3" presStyleCnt="4" custAng="0" custScaleX="96648" custScaleY="166750" custLinFactNeighborX="-3178" custLinFactNeighborY="-17742"/>
      <dgm:spPr/>
      <dgm:t>
        <a:bodyPr/>
        <a:lstStyle/>
        <a:p>
          <a:endParaRPr lang="ru-RU"/>
        </a:p>
      </dgm:t>
    </dgm:pt>
    <dgm:pt modelId="{E490F155-FCC5-4395-B1C8-F4E25C9E803E}" type="pres">
      <dgm:prSet presAssocID="{71ADB9B7-8015-4964-9EB4-88B1917DC87F}" presName="child4Text" presStyleLbl="bgAcc1" presStyleIdx="3" presStyleCnt="4">
        <dgm:presLayoutVars>
          <dgm:bulletEnabled val="1"/>
        </dgm:presLayoutVars>
      </dgm:prSet>
      <dgm:spPr/>
      <dgm:t>
        <a:bodyPr/>
        <a:lstStyle/>
        <a:p>
          <a:endParaRPr lang="ru-RU"/>
        </a:p>
      </dgm:t>
    </dgm:pt>
    <dgm:pt modelId="{21FAF0CE-2DE4-4518-B0CC-F0F202942EE3}" type="pres">
      <dgm:prSet presAssocID="{71ADB9B7-8015-4964-9EB4-88B1917DC87F}" presName="childPlaceholder" presStyleCnt="0"/>
      <dgm:spPr/>
    </dgm:pt>
    <dgm:pt modelId="{C4C108E5-1FF0-4E64-A8D1-DE36A01128B6}" type="pres">
      <dgm:prSet presAssocID="{71ADB9B7-8015-4964-9EB4-88B1917DC87F}" presName="circle" presStyleCnt="0"/>
      <dgm:spPr/>
    </dgm:pt>
    <dgm:pt modelId="{A35C4777-E240-4645-86F3-1CC120E3D0FE}" type="pres">
      <dgm:prSet presAssocID="{71ADB9B7-8015-4964-9EB4-88B1917DC87F}" presName="quadrant1" presStyleLbl="node1" presStyleIdx="0" presStyleCnt="4" custLinFactNeighborX="1362" custLinFactNeighborY="-915">
        <dgm:presLayoutVars>
          <dgm:chMax val="1"/>
          <dgm:bulletEnabled val="1"/>
        </dgm:presLayoutVars>
      </dgm:prSet>
      <dgm:spPr/>
      <dgm:t>
        <a:bodyPr/>
        <a:lstStyle/>
        <a:p>
          <a:endParaRPr lang="ru-RU"/>
        </a:p>
      </dgm:t>
    </dgm:pt>
    <dgm:pt modelId="{88113D5D-05E5-4625-B4D6-63F5B7467A7F}" type="pres">
      <dgm:prSet presAssocID="{71ADB9B7-8015-4964-9EB4-88B1917DC87F}" presName="quadrant2" presStyleLbl="node1" presStyleIdx="1" presStyleCnt="4">
        <dgm:presLayoutVars>
          <dgm:chMax val="1"/>
          <dgm:bulletEnabled val="1"/>
        </dgm:presLayoutVars>
      </dgm:prSet>
      <dgm:spPr/>
      <dgm:t>
        <a:bodyPr/>
        <a:lstStyle/>
        <a:p>
          <a:endParaRPr lang="ru-RU"/>
        </a:p>
      </dgm:t>
    </dgm:pt>
    <dgm:pt modelId="{C72C2E1D-7EE0-4658-B1D6-9A262D44C087}" type="pres">
      <dgm:prSet presAssocID="{71ADB9B7-8015-4964-9EB4-88B1917DC87F}" presName="quadrant3" presStyleLbl="node1" presStyleIdx="2" presStyleCnt="4">
        <dgm:presLayoutVars>
          <dgm:chMax val="1"/>
          <dgm:bulletEnabled val="1"/>
        </dgm:presLayoutVars>
      </dgm:prSet>
      <dgm:spPr/>
      <dgm:t>
        <a:bodyPr/>
        <a:lstStyle/>
        <a:p>
          <a:endParaRPr lang="ru-RU"/>
        </a:p>
      </dgm:t>
    </dgm:pt>
    <dgm:pt modelId="{9487FBEC-9A46-4635-B161-98E544B42A2E}" type="pres">
      <dgm:prSet presAssocID="{71ADB9B7-8015-4964-9EB4-88B1917DC87F}" presName="quadrant4" presStyleLbl="node1" presStyleIdx="3" presStyleCnt="4">
        <dgm:presLayoutVars>
          <dgm:chMax val="1"/>
          <dgm:bulletEnabled val="1"/>
        </dgm:presLayoutVars>
      </dgm:prSet>
      <dgm:spPr/>
      <dgm:t>
        <a:bodyPr/>
        <a:lstStyle/>
        <a:p>
          <a:endParaRPr lang="ru-RU"/>
        </a:p>
      </dgm:t>
    </dgm:pt>
    <dgm:pt modelId="{C1DE3C3A-C14B-42E3-8301-DE046C66B95A}" type="pres">
      <dgm:prSet presAssocID="{71ADB9B7-8015-4964-9EB4-88B1917DC87F}" presName="quadrantPlaceholder" presStyleCnt="0"/>
      <dgm:spPr/>
    </dgm:pt>
    <dgm:pt modelId="{95FB9E8D-D032-4669-9750-6B982B72F8B3}" type="pres">
      <dgm:prSet presAssocID="{71ADB9B7-8015-4964-9EB4-88B1917DC87F}" presName="center1" presStyleLbl="fgShp" presStyleIdx="0" presStyleCnt="2"/>
      <dgm:spPr/>
    </dgm:pt>
    <dgm:pt modelId="{6A88D340-2B87-4A5F-AB14-A5B992648761}" type="pres">
      <dgm:prSet presAssocID="{71ADB9B7-8015-4964-9EB4-88B1917DC87F}" presName="center2" presStyleLbl="fgShp" presStyleIdx="1" presStyleCnt="2"/>
      <dgm:spPr/>
    </dgm:pt>
  </dgm:ptLst>
  <dgm:cxnLst>
    <dgm:cxn modelId="{1A17904A-4745-45FE-AF07-71E814C274A0}" type="presOf" srcId="{ED6FDDAF-927D-4B1A-9385-B0E05065CF31}" destId="{3D4392C9-6521-47AA-B3AE-1D371384B910}" srcOrd="0" destOrd="7" presId="urn:microsoft.com/office/officeart/2005/8/layout/cycle4#1"/>
    <dgm:cxn modelId="{689E5C58-8FB4-49A6-A473-0DE0573A8D1F}" type="presOf" srcId="{5EB5667A-6BBE-4B41-BEA0-A9F0956BA121}" destId="{E490F155-FCC5-4395-B1C8-F4E25C9E803E}" srcOrd="1" destOrd="5" presId="urn:microsoft.com/office/officeart/2005/8/layout/cycle4#1"/>
    <dgm:cxn modelId="{D722EE46-AB9F-432C-81C9-ED54BB428766}" type="presOf" srcId="{71ADB9B7-8015-4964-9EB4-88B1917DC87F}" destId="{8AD80895-0C48-43AE-821F-F82849BDE5A4}" srcOrd="0" destOrd="0" presId="urn:microsoft.com/office/officeart/2005/8/layout/cycle4#1"/>
    <dgm:cxn modelId="{3F9CD953-BE6F-4C12-A0A6-522756AC4B7C}" srcId="{71ADB9B7-8015-4964-9EB4-88B1917DC87F}" destId="{00B8077F-EA15-44B6-8B26-CC78BF904F4A}" srcOrd="1" destOrd="0" parTransId="{4A2B29C5-E5E9-4169-A0E0-9EBA88C9E76F}" sibTransId="{5026FBD4-2FE3-413A-8792-B96816CF91D8}"/>
    <dgm:cxn modelId="{405EFCF2-6688-2245-86C6-62D69F6C1869}" type="presOf" srcId="{A0598BBE-E565-214C-8928-6DFE64EE7655}" destId="{30B18597-CAFF-49CC-8A43-0777F2363869}" srcOrd="0" destOrd="1" presId="urn:microsoft.com/office/officeart/2005/8/layout/cycle4#1"/>
    <dgm:cxn modelId="{42FE7D69-B241-4481-9B92-66126907BFAF}" type="presOf" srcId="{F4FD35A6-18EE-41B1-B374-33AD19E357A6}" destId="{CAC569BE-6E18-497C-94B2-DF6098C4BFF8}" srcOrd="0" destOrd="0" presId="urn:microsoft.com/office/officeart/2005/8/layout/cycle4#1"/>
    <dgm:cxn modelId="{C3AA492F-C625-8143-97F2-419F8C3DCA90}" srcId="{49C01479-8665-4269-90F3-5F3506B25B10}" destId="{64D1C015-3F37-CD48-B0AE-F692C279CD6E}" srcOrd="3" destOrd="0" parTransId="{72524163-536C-F949-83B7-9C48C078B616}" sibTransId="{C8B64A8B-6040-8543-89C7-9E348592202C}"/>
    <dgm:cxn modelId="{5CE10092-DA65-C14C-800D-1FAD0E96D251}" type="presOf" srcId="{A0598BBE-E565-214C-8928-6DFE64EE7655}" destId="{E490F155-FCC5-4395-B1C8-F4E25C9E803E}" srcOrd="1" destOrd="1" presId="urn:microsoft.com/office/officeart/2005/8/layout/cycle4#1"/>
    <dgm:cxn modelId="{8582410E-5AB3-4C42-BE5F-289F385C2B58}" srcId="{49C01479-8665-4269-90F3-5F3506B25B10}" destId="{97DC17E4-58E7-4981-A901-0689FD220878}" srcOrd="5" destOrd="0" parTransId="{056DC35D-B91C-4F42-B633-6D1138252F17}" sibTransId="{091D0D37-94B1-4DD0-97E6-29F372EBE4C0}"/>
    <dgm:cxn modelId="{A5E3E96F-492A-4B2A-B102-E73C9837687B}" type="presOf" srcId="{49C01479-8665-4269-90F3-5F3506B25B10}" destId="{C72C2E1D-7EE0-4658-B1D6-9A262D44C087}" srcOrd="0" destOrd="0" presId="urn:microsoft.com/office/officeart/2005/8/layout/cycle4#1"/>
    <dgm:cxn modelId="{2E89291B-198A-433B-9C5C-2C30BCFDB645}" srcId="{56218FC9-9B90-4E82-BEAB-BD23220EB823}" destId="{F4FD35A6-18EE-41B1-B374-33AD19E357A6}" srcOrd="0" destOrd="0" parTransId="{5F3FE444-2692-426F-85F4-425FE5FC1C8B}" sibTransId="{FBD8C707-9B81-4077-B129-948C04ABFEBE}"/>
    <dgm:cxn modelId="{28981E4F-5507-4CD0-A34E-F2AD9C3E6A62}" type="presOf" srcId="{8D3C924C-1532-446A-B87B-CBC0290E7D1D}" destId="{F9166631-9FB0-4F22-81AB-70646629A739}" srcOrd="0" destOrd="1" presId="urn:microsoft.com/office/officeart/2005/8/layout/cycle4#1"/>
    <dgm:cxn modelId="{74786A6F-4DF0-429A-A22A-0F738724F704}" type="presOf" srcId="{5CAD63C7-ECC1-43B2-80F8-096C082B64E4}" destId="{E490F155-FCC5-4395-B1C8-F4E25C9E803E}" srcOrd="1" destOrd="0" presId="urn:microsoft.com/office/officeart/2005/8/layout/cycle4#1"/>
    <dgm:cxn modelId="{523577FE-094F-47EF-84AA-551CB9D3DAC0}" srcId="{A51F00C1-4B80-45E0-B062-EBAD9FE64AAC}" destId="{5EB5667A-6BBE-4B41-BEA0-A9F0956BA121}" srcOrd="5" destOrd="0" parTransId="{4D3C0C28-B010-4BCF-9FA9-1AF27DE5A564}" sibTransId="{034A39D0-B259-4A55-90CD-C3173AEF2A56}"/>
    <dgm:cxn modelId="{FF41B335-6F64-BE49-A070-699F4367CF1B}" type="presOf" srcId="{5B83A276-2E1F-0246-99C2-5FEAC0FB15C3}" destId="{D7B97AF5-AE0E-4EBE-80EC-0A41EE557425}" srcOrd="1" destOrd="0" presId="urn:microsoft.com/office/officeart/2005/8/layout/cycle4#1"/>
    <dgm:cxn modelId="{5BC0F672-E464-4467-96EF-97ECCEDDBFA7}" type="presOf" srcId="{F4FD35A6-18EE-41B1-B374-33AD19E357A6}" destId="{F4AF0B86-9CCB-468B-9E2E-754336A8B3CC}" srcOrd="1" destOrd="0" presId="urn:microsoft.com/office/officeart/2005/8/layout/cycle4#1"/>
    <dgm:cxn modelId="{91CDA33C-CBA3-4784-BCBD-F964941BD07F}" type="presOf" srcId="{79F8E8B6-7509-47AC-BBB2-0531D0CCFCB6}" destId="{F9166631-9FB0-4F22-81AB-70646629A739}" srcOrd="0" destOrd="2" presId="urn:microsoft.com/office/officeart/2005/8/layout/cycle4#1"/>
    <dgm:cxn modelId="{773A9305-1976-4353-8E08-CA45EAC52E07}" type="presOf" srcId="{4FA1AC97-DF0C-4ABC-9333-12B850B3E31E}" destId="{E490F155-FCC5-4395-B1C8-F4E25C9E803E}" srcOrd="1" destOrd="4" presId="urn:microsoft.com/office/officeart/2005/8/layout/cycle4#1"/>
    <dgm:cxn modelId="{F90EBA6E-0DDE-4F43-BC2B-2FBB05C86501}" type="presOf" srcId="{5CAD63C7-ECC1-43B2-80F8-096C082B64E4}" destId="{30B18597-CAFF-49CC-8A43-0777F2363869}" srcOrd="0" destOrd="0" presId="urn:microsoft.com/office/officeart/2005/8/layout/cycle4#1"/>
    <dgm:cxn modelId="{E4549EAF-CC9F-424F-8C4C-9E2DB1C8863C}" type="presOf" srcId="{83D0B385-22AF-406B-B97D-B059A0B17678}" destId="{3D4392C9-6521-47AA-B3AE-1D371384B910}" srcOrd="0" destOrd="4" presId="urn:microsoft.com/office/officeart/2005/8/layout/cycle4#1"/>
    <dgm:cxn modelId="{B3D73AB2-FA9D-4E4A-B6C1-A5BA361A9060}" type="presOf" srcId="{3E82F2DB-4CCF-425A-8D5B-0579222306AA}" destId="{F9166631-9FB0-4F22-81AB-70646629A739}" srcOrd="0" destOrd="0" presId="urn:microsoft.com/office/officeart/2005/8/layout/cycle4#1"/>
    <dgm:cxn modelId="{9E336946-F8FC-4FE3-9585-78D4D023B3EE}" type="presOf" srcId="{4FA1AC97-DF0C-4ABC-9333-12B850B3E31E}" destId="{30B18597-CAFF-49CC-8A43-0777F2363869}" srcOrd="0" destOrd="4" presId="urn:microsoft.com/office/officeart/2005/8/layout/cycle4#1"/>
    <dgm:cxn modelId="{6AAB9847-A4DE-4898-ABE9-B6018362F299}" type="presOf" srcId="{B00C7288-FC4C-47CF-9773-5C77FD44FA6C}" destId="{30B18597-CAFF-49CC-8A43-0777F2363869}" srcOrd="0" destOrd="3" presId="urn:microsoft.com/office/officeart/2005/8/layout/cycle4#1"/>
    <dgm:cxn modelId="{78CA5FB0-CAEB-4F02-97D0-1BEC6526A8E1}" srcId="{71ADB9B7-8015-4964-9EB4-88B1917DC87F}" destId="{49C01479-8665-4269-90F3-5F3506B25B10}" srcOrd="2" destOrd="0" parTransId="{B5B3118B-FAAA-4BA8-8B8F-C7787CC6EF9E}" sibTransId="{EBE6CAE7-6201-44E1-BBB0-A6463A4B45E8}"/>
    <dgm:cxn modelId="{D8EF253B-FCE4-463D-9963-F81EAC664401}" type="presOf" srcId="{83D0B385-22AF-406B-B97D-B059A0B17678}" destId="{D7B97AF5-AE0E-4EBE-80EC-0A41EE557425}" srcOrd="1" destOrd="4" presId="urn:microsoft.com/office/officeart/2005/8/layout/cycle4#1"/>
    <dgm:cxn modelId="{AFC6D6B3-1578-4036-A636-B3F57F6074FC}" srcId="{00B8077F-EA15-44B6-8B26-CC78BF904F4A}" destId="{79F8E8B6-7509-47AC-BBB2-0531D0CCFCB6}" srcOrd="2" destOrd="0" parTransId="{07E84B31-08D3-4069-8440-B80E0693DB72}" sibTransId="{0C70DA73-84C9-467B-BD2C-8962B5389A52}"/>
    <dgm:cxn modelId="{26AEA5B4-2536-4A81-ABF8-9C3DA214A718}" type="presOf" srcId="{56218FC9-9B90-4E82-BEAB-BD23220EB823}" destId="{A35C4777-E240-4645-86F3-1CC120E3D0FE}" srcOrd="0" destOrd="0" presId="urn:microsoft.com/office/officeart/2005/8/layout/cycle4#1"/>
    <dgm:cxn modelId="{B0AC7BE8-9493-437B-A51F-14F5862E4DD9}" srcId="{71ADB9B7-8015-4964-9EB4-88B1917DC87F}" destId="{56218FC9-9B90-4E82-BEAB-BD23220EB823}" srcOrd="0" destOrd="0" parTransId="{77DA7B28-55E2-44FC-9295-068B8A51E51D}" sibTransId="{884E094D-2B16-43F7-8354-6755EAADDC98}"/>
    <dgm:cxn modelId="{E44C10A6-2B56-584E-944A-D988CECBCB7A}" srcId="{49C01479-8665-4269-90F3-5F3506B25B10}" destId="{5B83A276-2E1F-0246-99C2-5FEAC0FB15C3}" srcOrd="0" destOrd="0" parTransId="{B3FBE5E5-D687-E143-B409-652CF8F49B02}" sibTransId="{AF9CCC98-E8C5-8341-885C-6835D2341C69}"/>
    <dgm:cxn modelId="{FD70E635-4D46-4FDF-8FF4-E990837FF1A0}" srcId="{A51F00C1-4B80-45E0-B062-EBAD9FE64AAC}" destId="{B00C7288-FC4C-47CF-9773-5C77FD44FA6C}" srcOrd="3" destOrd="0" parTransId="{8280FA76-B80A-4FB4-ABEA-B648E66AFFEE}" sibTransId="{5E93D863-38E0-4B27-949B-6D2E9C5AF5FD}"/>
    <dgm:cxn modelId="{A47271D5-8B31-4E5E-AAEC-821E0DC6244E}" type="presOf" srcId="{82749ABB-A166-464A-BD01-1C60030930CC}" destId="{D7B97AF5-AE0E-4EBE-80EC-0A41EE557425}" srcOrd="1" destOrd="6" presId="urn:microsoft.com/office/officeart/2005/8/layout/cycle4#1"/>
    <dgm:cxn modelId="{AE6B5050-F4F7-5D4E-8812-131E43F435F1}" type="presOf" srcId="{64D1C015-3F37-CD48-B0AE-F692C279CD6E}" destId="{D7B97AF5-AE0E-4EBE-80EC-0A41EE557425}" srcOrd="1" destOrd="3" presId="urn:microsoft.com/office/officeart/2005/8/layout/cycle4#1"/>
    <dgm:cxn modelId="{A7C03D2B-5272-4E06-8C92-221E9932C8A3}" type="presOf" srcId="{5EB5667A-6BBE-4B41-BEA0-A9F0956BA121}" destId="{30B18597-CAFF-49CC-8A43-0777F2363869}" srcOrd="0" destOrd="5" presId="urn:microsoft.com/office/officeart/2005/8/layout/cycle4#1"/>
    <dgm:cxn modelId="{F741E8B3-B0FD-4BB2-8075-ADB2309FD615}" type="presOf" srcId="{9DD0BD06-EE11-4B6E-8C28-1B805D14A156}" destId="{5D4DB5EB-9002-4096-BCA0-FB58D68FDAEA}" srcOrd="1" destOrd="3" presId="urn:microsoft.com/office/officeart/2005/8/layout/cycle4#1"/>
    <dgm:cxn modelId="{EC11C45B-AA2A-49D7-B444-225503FA5080}" type="presOf" srcId="{8D3C924C-1532-446A-B87B-CBC0290E7D1D}" destId="{5D4DB5EB-9002-4096-BCA0-FB58D68FDAEA}" srcOrd="1" destOrd="1" presId="urn:microsoft.com/office/officeart/2005/8/layout/cycle4#1"/>
    <dgm:cxn modelId="{F206E36C-05C1-4447-B63C-1B1573F63AE8}" srcId="{00B8077F-EA15-44B6-8B26-CC78BF904F4A}" destId="{8D3C924C-1532-446A-B87B-CBC0290E7D1D}" srcOrd="1" destOrd="0" parTransId="{E2DC3F79-859A-4CFA-BCE9-8E71057E91F1}" sibTransId="{BEFE3564-EC00-4124-A6D1-911FB96340EC}"/>
    <dgm:cxn modelId="{A9D82304-5600-4046-A12A-3741872654AC}" type="presOf" srcId="{ED6FDDAF-927D-4B1A-9385-B0E05065CF31}" destId="{D7B97AF5-AE0E-4EBE-80EC-0A41EE557425}" srcOrd="1" destOrd="7" presId="urn:microsoft.com/office/officeart/2005/8/layout/cycle4#1"/>
    <dgm:cxn modelId="{75456E02-3665-45A4-8B01-D51B494B41BA}" srcId="{A51F00C1-4B80-45E0-B062-EBAD9FE64AAC}" destId="{5CF02F07-D84B-4510-8927-9FCF928D3730}" srcOrd="2" destOrd="0" parTransId="{BD9F7576-A8E5-4C45-975A-DFA9C3D809F0}" sibTransId="{3DA98F88-9299-489C-8E7C-5F6CEFC3579A}"/>
    <dgm:cxn modelId="{72996BCC-5E0F-4772-AB2C-D60A8B6F0E2C}" type="presOf" srcId="{B00C7288-FC4C-47CF-9773-5C77FD44FA6C}" destId="{E490F155-FCC5-4395-B1C8-F4E25C9E803E}" srcOrd="1" destOrd="3" presId="urn:microsoft.com/office/officeart/2005/8/layout/cycle4#1"/>
    <dgm:cxn modelId="{92BAA905-A4DC-B044-9C8C-ECE16FA4A732}" srcId="{49C01479-8665-4269-90F3-5F3506B25B10}" destId="{2C111EE1-25B6-0841-B993-E0708208A267}" srcOrd="1" destOrd="0" parTransId="{D4A0979E-ABBD-8E4E-9440-43A9CE27C229}" sibTransId="{56423296-0061-C74D-AB0F-017295F2B4E9}"/>
    <dgm:cxn modelId="{56846799-5E13-0C4C-B822-106101C1ECC1}" type="presOf" srcId="{2C111EE1-25B6-0841-B993-E0708208A267}" destId="{D7B97AF5-AE0E-4EBE-80EC-0A41EE557425}" srcOrd="1" destOrd="1" presId="urn:microsoft.com/office/officeart/2005/8/layout/cycle4#1"/>
    <dgm:cxn modelId="{4230775F-C3F1-F443-8F87-0D1E9C4676A5}" type="presOf" srcId="{2C111EE1-25B6-0841-B993-E0708208A267}" destId="{3D4392C9-6521-47AA-B3AE-1D371384B910}" srcOrd="0" destOrd="1" presId="urn:microsoft.com/office/officeart/2005/8/layout/cycle4#1"/>
    <dgm:cxn modelId="{F02CB4DF-D582-408A-AF1C-8B8DB33B16A3}" type="presOf" srcId="{3E82F2DB-4CCF-425A-8D5B-0579222306AA}" destId="{5D4DB5EB-9002-4096-BCA0-FB58D68FDAEA}" srcOrd="1" destOrd="0" presId="urn:microsoft.com/office/officeart/2005/8/layout/cycle4#1"/>
    <dgm:cxn modelId="{6137CA54-CC20-4A58-B134-797AD0304E91}" srcId="{49C01479-8665-4269-90F3-5F3506B25B10}" destId="{83D0B385-22AF-406B-B97D-B059A0B17678}" srcOrd="4" destOrd="0" parTransId="{BB0C2CF9-2318-4CCC-A513-8B4EA6FDF1CB}" sibTransId="{44A1B9E8-E2FF-4977-A095-20162C7C9B5F}"/>
    <dgm:cxn modelId="{BE016FBE-A288-44C0-A98D-643B2BB5DEA7}" srcId="{00B8077F-EA15-44B6-8B26-CC78BF904F4A}" destId="{3E82F2DB-4CCF-425A-8D5B-0579222306AA}" srcOrd="0" destOrd="0" parTransId="{42D942ED-CA7E-41E0-8929-38FCAF85915C}" sibTransId="{F43DC099-784C-48E4-AD75-110DF518BBC4}"/>
    <dgm:cxn modelId="{6B66DDE0-D653-0042-972A-659D9EACAFED}" type="presOf" srcId="{64D1C015-3F37-CD48-B0AE-F692C279CD6E}" destId="{3D4392C9-6521-47AA-B3AE-1D371384B910}" srcOrd="0" destOrd="3" presId="urn:microsoft.com/office/officeart/2005/8/layout/cycle4#1"/>
    <dgm:cxn modelId="{ABD05B88-AA34-4C65-9235-47812503EA85}" type="presOf" srcId="{D51B4E38-B164-416D-A5CC-507F6F0918FE}" destId="{3D4392C9-6521-47AA-B3AE-1D371384B910}" srcOrd="0" destOrd="8" presId="urn:microsoft.com/office/officeart/2005/8/layout/cycle4#1"/>
    <dgm:cxn modelId="{F6E1C301-957A-4F38-8ACC-7E2B4261D39C}" srcId="{49C01479-8665-4269-90F3-5F3506B25B10}" destId="{82749ABB-A166-464A-BD01-1C60030930CC}" srcOrd="6" destOrd="0" parTransId="{9B6AC7F2-029C-4B11-8775-784728C989B4}" sibTransId="{A8EA07DA-89A5-452A-B51D-6D1BD0A03886}"/>
    <dgm:cxn modelId="{C65C3863-4C3D-4EE8-B75F-CEE04A499A00}" type="presOf" srcId="{00B8077F-EA15-44B6-8B26-CC78BF904F4A}" destId="{88113D5D-05E5-4625-B4D6-63F5B7467A7F}" srcOrd="0" destOrd="0" presId="urn:microsoft.com/office/officeart/2005/8/layout/cycle4#1"/>
    <dgm:cxn modelId="{AFEC7942-21E3-48ED-8610-5ABD5C8B0BA9}" type="presOf" srcId="{5CF02F07-D84B-4510-8927-9FCF928D3730}" destId="{30B18597-CAFF-49CC-8A43-0777F2363869}" srcOrd="0" destOrd="2" presId="urn:microsoft.com/office/officeart/2005/8/layout/cycle4#1"/>
    <dgm:cxn modelId="{DC8337E6-F8A6-4E4A-A4AC-AB5064A3C801}" type="presOf" srcId="{97DC17E4-58E7-4981-A901-0689FD220878}" destId="{3D4392C9-6521-47AA-B3AE-1D371384B910}" srcOrd="0" destOrd="5" presId="urn:microsoft.com/office/officeart/2005/8/layout/cycle4#1"/>
    <dgm:cxn modelId="{2B127F9C-2EFA-604D-BE2B-8A4218FE2633}" type="presOf" srcId="{007A9C34-2D88-CC43-99FB-0B2BBEC30AE1}" destId="{3D4392C9-6521-47AA-B3AE-1D371384B910}" srcOrd="0" destOrd="2" presId="urn:microsoft.com/office/officeart/2005/8/layout/cycle4#1"/>
    <dgm:cxn modelId="{F3E2F771-A7F3-0943-8DA3-EDA73BD67D7F}" srcId="{49C01479-8665-4269-90F3-5F3506B25B10}" destId="{007A9C34-2D88-CC43-99FB-0B2BBEC30AE1}" srcOrd="2" destOrd="0" parTransId="{74DA2C37-357A-C940-8C4F-6FFE7D0276D7}" sibTransId="{D293A57B-9A31-0E4A-AB38-B689DFBD0D6C}"/>
    <dgm:cxn modelId="{15A1FC37-5B43-6E47-AD9F-BA36B8DBCDA0}" srcId="{A51F00C1-4B80-45E0-B062-EBAD9FE64AAC}" destId="{A0598BBE-E565-214C-8928-6DFE64EE7655}" srcOrd="1" destOrd="0" parTransId="{53D57EDA-BEC1-1B46-A1B0-B0AB72186D36}" sibTransId="{3B562047-9EDB-D14D-9A18-3A403B1D6CCA}"/>
    <dgm:cxn modelId="{E3D48A33-1C58-4A7F-A30E-AC5706A2CC3F}" srcId="{A51F00C1-4B80-45E0-B062-EBAD9FE64AAC}" destId="{5CAD63C7-ECC1-43B2-80F8-096C082B64E4}" srcOrd="0" destOrd="0" parTransId="{47623E73-74AB-42CF-B9CD-14DC81B90CAB}" sibTransId="{99AC7D09-53AB-4CE2-86E6-0679403CB33F}"/>
    <dgm:cxn modelId="{AE7433BE-732A-4CC9-988C-30457EED8E2B}" type="presOf" srcId="{A51F00C1-4B80-45E0-B062-EBAD9FE64AAC}" destId="{9487FBEC-9A46-4635-B161-98E544B42A2E}" srcOrd="0" destOrd="0" presId="urn:microsoft.com/office/officeart/2005/8/layout/cycle4#1"/>
    <dgm:cxn modelId="{72E18EA1-F5C4-DC4C-B01F-394C0E591700}" type="presOf" srcId="{007A9C34-2D88-CC43-99FB-0B2BBEC30AE1}" destId="{D7B97AF5-AE0E-4EBE-80EC-0A41EE557425}" srcOrd="1" destOrd="2" presId="urn:microsoft.com/office/officeart/2005/8/layout/cycle4#1"/>
    <dgm:cxn modelId="{07A90F5C-B049-4F90-B902-42F8D89083CD}" srcId="{00B8077F-EA15-44B6-8B26-CC78BF904F4A}" destId="{EBE236F0-2329-4FE0-963F-068763DFFF8D}" srcOrd="4" destOrd="0" parTransId="{A000A95B-F741-4DB8-8A62-0C939BE3A3AA}" sibTransId="{76DB2A23-A07A-4985-8175-8F80DBB59145}"/>
    <dgm:cxn modelId="{0BB6A00D-A458-4D5C-8019-08187CF570FF}" srcId="{49C01479-8665-4269-90F3-5F3506B25B10}" destId="{ED6FDDAF-927D-4B1A-9385-B0E05065CF31}" srcOrd="7" destOrd="0" parTransId="{01FE7B6D-17E5-41F6-9AE8-A42E96719792}" sibTransId="{2C9152E1-7110-49EA-979C-5790B7D8739C}"/>
    <dgm:cxn modelId="{78062F14-A286-41CD-8947-5F0D3938D239}" srcId="{71ADB9B7-8015-4964-9EB4-88B1917DC87F}" destId="{A51F00C1-4B80-45E0-B062-EBAD9FE64AAC}" srcOrd="3" destOrd="0" parTransId="{92F885B3-30B2-4C22-986D-93AD7CF49535}" sibTransId="{23EEC2BF-342F-4380-9211-194224DDBDBD}"/>
    <dgm:cxn modelId="{EE9614D1-E6F9-4605-8758-31AE9C7B00FA}" type="presOf" srcId="{82749ABB-A166-464A-BD01-1C60030930CC}" destId="{3D4392C9-6521-47AA-B3AE-1D371384B910}" srcOrd="0" destOrd="6" presId="urn:microsoft.com/office/officeart/2005/8/layout/cycle4#1"/>
    <dgm:cxn modelId="{906EC331-DB94-4B94-A4B7-A1C36B713D83}" type="presOf" srcId="{9DD0BD06-EE11-4B6E-8C28-1B805D14A156}" destId="{F9166631-9FB0-4F22-81AB-70646629A739}" srcOrd="0" destOrd="3" presId="urn:microsoft.com/office/officeart/2005/8/layout/cycle4#1"/>
    <dgm:cxn modelId="{23F0C769-8D45-4C0A-9DF1-0DBE5719546A}" type="presOf" srcId="{D51B4E38-B164-416D-A5CC-507F6F0918FE}" destId="{D7B97AF5-AE0E-4EBE-80EC-0A41EE557425}" srcOrd="1" destOrd="8" presId="urn:microsoft.com/office/officeart/2005/8/layout/cycle4#1"/>
    <dgm:cxn modelId="{CC13B094-FD37-4BDE-A00E-3A708711B463}" type="presOf" srcId="{5CF02F07-D84B-4510-8927-9FCF928D3730}" destId="{E490F155-FCC5-4395-B1C8-F4E25C9E803E}" srcOrd="1" destOrd="2" presId="urn:microsoft.com/office/officeart/2005/8/layout/cycle4#1"/>
    <dgm:cxn modelId="{2C91BA19-CA6B-4BA0-86FB-D265CBD38313}" srcId="{00B8077F-EA15-44B6-8B26-CC78BF904F4A}" destId="{9DD0BD06-EE11-4B6E-8C28-1B805D14A156}" srcOrd="3" destOrd="0" parTransId="{A4C963D1-F107-439B-B221-19D2DB0F54FB}" sibTransId="{B074CA0C-AA84-4482-9D20-D427F6FE3423}"/>
    <dgm:cxn modelId="{4DB42551-6149-420B-8C03-3347509207B6}" srcId="{A51F00C1-4B80-45E0-B062-EBAD9FE64AAC}" destId="{4FA1AC97-DF0C-4ABC-9333-12B850B3E31E}" srcOrd="4" destOrd="0" parTransId="{8AA8699E-06E6-46E1-8A57-09C549E4D281}" sibTransId="{47E63B8E-6D6A-4496-A289-064DA14A5DA0}"/>
    <dgm:cxn modelId="{E06EE7EC-A7D5-5040-B10F-F3ABB51053E9}" type="presOf" srcId="{5B83A276-2E1F-0246-99C2-5FEAC0FB15C3}" destId="{3D4392C9-6521-47AA-B3AE-1D371384B910}" srcOrd="0" destOrd="0" presId="urn:microsoft.com/office/officeart/2005/8/layout/cycle4#1"/>
    <dgm:cxn modelId="{3765AC07-504D-4841-8408-F49D91D2467B}" type="presOf" srcId="{EBE236F0-2329-4FE0-963F-068763DFFF8D}" destId="{5D4DB5EB-9002-4096-BCA0-FB58D68FDAEA}" srcOrd="1" destOrd="4" presId="urn:microsoft.com/office/officeart/2005/8/layout/cycle4#1"/>
    <dgm:cxn modelId="{9017676F-77FF-4191-8D17-D6E6B83F0E24}" type="presOf" srcId="{EBE236F0-2329-4FE0-963F-068763DFFF8D}" destId="{F9166631-9FB0-4F22-81AB-70646629A739}" srcOrd="0" destOrd="4" presId="urn:microsoft.com/office/officeart/2005/8/layout/cycle4#1"/>
    <dgm:cxn modelId="{438E463B-54BD-4101-8296-6BE83A19EEFE}" type="presOf" srcId="{79F8E8B6-7509-47AC-BBB2-0531D0CCFCB6}" destId="{5D4DB5EB-9002-4096-BCA0-FB58D68FDAEA}" srcOrd="1" destOrd="2" presId="urn:microsoft.com/office/officeart/2005/8/layout/cycle4#1"/>
    <dgm:cxn modelId="{EB3106AA-5581-4A3E-A328-92ED28DBEFBA}" srcId="{49C01479-8665-4269-90F3-5F3506B25B10}" destId="{D51B4E38-B164-416D-A5CC-507F6F0918FE}" srcOrd="8" destOrd="0" parTransId="{5506FF48-9127-435B-A0AE-E86F1BCC4EDF}" sibTransId="{1305B9FF-E72E-4D6A-8578-1E8572B0F593}"/>
    <dgm:cxn modelId="{8201CA9A-FA89-42F4-B117-BC00127C86F5}" type="presOf" srcId="{97DC17E4-58E7-4981-A901-0689FD220878}" destId="{D7B97AF5-AE0E-4EBE-80EC-0A41EE557425}" srcOrd="1" destOrd="5" presId="urn:microsoft.com/office/officeart/2005/8/layout/cycle4#1"/>
    <dgm:cxn modelId="{EF97993C-E0ED-48B4-BB03-3A378B276169}" type="presParOf" srcId="{8AD80895-0C48-43AE-821F-F82849BDE5A4}" destId="{C2016534-3C59-4E59-A277-9C14E3860B56}" srcOrd="0" destOrd="0" presId="urn:microsoft.com/office/officeart/2005/8/layout/cycle4#1"/>
    <dgm:cxn modelId="{B6402F60-6135-48A7-BFA1-EDB5363259DA}" type="presParOf" srcId="{C2016534-3C59-4E59-A277-9C14E3860B56}" destId="{012CEDB5-80A4-42FA-9632-91B635FFFD5D}" srcOrd="0" destOrd="0" presId="urn:microsoft.com/office/officeart/2005/8/layout/cycle4#1"/>
    <dgm:cxn modelId="{6BCC2105-D498-4A66-B026-A0A01E2887A5}" type="presParOf" srcId="{012CEDB5-80A4-42FA-9632-91B635FFFD5D}" destId="{CAC569BE-6E18-497C-94B2-DF6098C4BFF8}" srcOrd="0" destOrd="0" presId="urn:microsoft.com/office/officeart/2005/8/layout/cycle4#1"/>
    <dgm:cxn modelId="{CF523799-374E-4662-A408-E1D4E888C708}" type="presParOf" srcId="{012CEDB5-80A4-42FA-9632-91B635FFFD5D}" destId="{F4AF0B86-9CCB-468B-9E2E-754336A8B3CC}" srcOrd="1" destOrd="0" presId="urn:microsoft.com/office/officeart/2005/8/layout/cycle4#1"/>
    <dgm:cxn modelId="{F675ABCD-4AC9-408E-87F6-05D1A71927F7}" type="presParOf" srcId="{C2016534-3C59-4E59-A277-9C14E3860B56}" destId="{D1B21089-BDBB-4870-BD8D-38E62EAD58ED}" srcOrd="1" destOrd="0" presId="urn:microsoft.com/office/officeart/2005/8/layout/cycle4#1"/>
    <dgm:cxn modelId="{27EE1EEC-4115-4D88-B544-027DA23C1334}" type="presParOf" srcId="{D1B21089-BDBB-4870-BD8D-38E62EAD58ED}" destId="{F9166631-9FB0-4F22-81AB-70646629A739}" srcOrd="0" destOrd="0" presId="urn:microsoft.com/office/officeart/2005/8/layout/cycle4#1"/>
    <dgm:cxn modelId="{68611BC9-5680-4B37-BC44-60489E08EA76}" type="presParOf" srcId="{D1B21089-BDBB-4870-BD8D-38E62EAD58ED}" destId="{5D4DB5EB-9002-4096-BCA0-FB58D68FDAEA}" srcOrd="1" destOrd="0" presId="urn:microsoft.com/office/officeart/2005/8/layout/cycle4#1"/>
    <dgm:cxn modelId="{4204FD95-0D1C-42BF-B658-077D985DF5EA}" type="presParOf" srcId="{C2016534-3C59-4E59-A277-9C14E3860B56}" destId="{4B97A81F-7A3B-470A-AB4E-CCFBC4E518BC}" srcOrd="2" destOrd="0" presId="urn:microsoft.com/office/officeart/2005/8/layout/cycle4#1"/>
    <dgm:cxn modelId="{611B2187-E079-4EFD-848D-0C63331D5833}" type="presParOf" srcId="{4B97A81F-7A3B-470A-AB4E-CCFBC4E518BC}" destId="{3D4392C9-6521-47AA-B3AE-1D371384B910}" srcOrd="0" destOrd="0" presId="urn:microsoft.com/office/officeart/2005/8/layout/cycle4#1"/>
    <dgm:cxn modelId="{E236124C-20A3-4BC4-9760-8DDADF4C89C8}" type="presParOf" srcId="{4B97A81F-7A3B-470A-AB4E-CCFBC4E518BC}" destId="{D7B97AF5-AE0E-4EBE-80EC-0A41EE557425}" srcOrd="1" destOrd="0" presId="urn:microsoft.com/office/officeart/2005/8/layout/cycle4#1"/>
    <dgm:cxn modelId="{4E27D64C-586D-42F6-9F6D-9AA4C216626C}" type="presParOf" srcId="{C2016534-3C59-4E59-A277-9C14E3860B56}" destId="{48A2B4ED-1FBC-440A-B25E-A193388EC1D2}" srcOrd="3" destOrd="0" presId="urn:microsoft.com/office/officeart/2005/8/layout/cycle4#1"/>
    <dgm:cxn modelId="{5CEC8926-9797-453D-BEB0-7B37CF0ECF7A}" type="presParOf" srcId="{48A2B4ED-1FBC-440A-B25E-A193388EC1D2}" destId="{30B18597-CAFF-49CC-8A43-0777F2363869}" srcOrd="0" destOrd="0" presId="urn:microsoft.com/office/officeart/2005/8/layout/cycle4#1"/>
    <dgm:cxn modelId="{7945DA28-E29F-4CEB-9845-6E11BD4B67CF}" type="presParOf" srcId="{48A2B4ED-1FBC-440A-B25E-A193388EC1D2}" destId="{E490F155-FCC5-4395-B1C8-F4E25C9E803E}" srcOrd="1" destOrd="0" presId="urn:microsoft.com/office/officeart/2005/8/layout/cycle4#1"/>
    <dgm:cxn modelId="{E6FE7504-8333-45B6-ABE4-B54C70BC1320}" type="presParOf" srcId="{C2016534-3C59-4E59-A277-9C14E3860B56}" destId="{21FAF0CE-2DE4-4518-B0CC-F0F202942EE3}" srcOrd="4" destOrd="0" presId="urn:microsoft.com/office/officeart/2005/8/layout/cycle4#1"/>
    <dgm:cxn modelId="{5807DE7E-F62E-40A1-98A5-2E208DC6B58E}" type="presParOf" srcId="{8AD80895-0C48-43AE-821F-F82849BDE5A4}" destId="{C4C108E5-1FF0-4E64-A8D1-DE36A01128B6}" srcOrd="1" destOrd="0" presId="urn:microsoft.com/office/officeart/2005/8/layout/cycle4#1"/>
    <dgm:cxn modelId="{8CE793A7-90A8-40B5-8BE9-41B4351D6D46}" type="presParOf" srcId="{C4C108E5-1FF0-4E64-A8D1-DE36A01128B6}" destId="{A35C4777-E240-4645-86F3-1CC120E3D0FE}" srcOrd="0" destOrd="0" presId="urn:microsoft.com/office/officeart/2005/8/layout/cycle4#1"/>
    <dgm:cxn modelId="{CAA54184-5CCF-4075-93CC-DAEF41D2E09C}" type="presParOf" srcId="{C4C108E5-1FF0-4E64-A8D1-DE36A01128B6}" destId="{88113D5D-05E5-4625-B4D6-63F5B7467A7F}" srcOrd="1" destOrd="0" presId="urn:microsoft.com/office/officeart/2005/8/layout/cycle4#1"/>
    <dgm:cxn modelId="{7F8597D4-B9DC-49D7-A9C3-7546A5B9B538}" type="presParOf" srcId="{C4C108E5-1FF0-4E64-A8D1-DE36A01128B6}" destId="{C72C2E1D-7EE0-4658-B1D6-9A262D44C087}" srcOrd="2" destOrd="0" presId="urn:microsoft.com/office/officeart/2005/8/layout/cycle4#1"/>
    <dgm:cxn modelId="{365B8869-D1E1-4EE3-81CC-8A53286C66FE}" type="presParOf" srcId="{C4C108E5-1FF0-4E64-A8D1-DE36A01128B6}" destId="{9487FBEC-9A46-4635-B161-98E544B42A2E}" srcOrd="3" destOrd="0" presId="urn:microsoft.com/office/officeart/2005/8/layout/cycle4#1"/>
    <dgm:cxn modelId="{93F1E173-2DC9-4F69-897D-436AEB169B2F}" type="presParOf" srcId="{C4C108E5-1FF0-4E64-A8D1-DE36A01128B6}" destId="{C1DE3C3A-C14B-42E3-8301-DE046C66B95A}" srcOrd="4" destOrd="0" presId="urn:microsoft.com/office/officeart/2005/8/layout/cycle4#1"/>
    <dgm:cxn modelId="{6F9C565F-ADAA-41BD-BB91-0796B2706E1A}" type="presParOf" srcId="{8AD80895-0C48-43AE-821F-F82849BDE5A4}" destId="{95FB9E8D-D032-4669-9750-6B982B72F8B3}" srcOrd="2" destOrd="0" presId="urn:microsoft.com/office/officeart/2005/8/layout/cycle4#1"/>
    <dgm:cxn modelId="{ADFCC93A-C2D7-4D92-8866-106C6C395CC5}" type="presParOf" srcId="{8AD80895-0C48-43AE-821F-F82849BDE5A4}" destId="{6A88D340-2B87-4A5F-AB14-A5B992648761}"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392C9-6521-47AA-B3AE-1D371384B910}">
      <dsp:nvSpPr>
        <dsp:cNvPr id="0" name=""/>
        <dsp:cNvSpPr/>
      </dsp:nvSpPr>
      <dsp:spPr>
        <a:xfrm>
          <a:off x="4965890" y="2373035"/>
          <a:ext cx="2965894" cy="3499457"/>
        </a:xfrm>
        <a:prstGeom prst="roundRect">
          <a:avLst>
            <a:gd name="adj" fmla="val 10000"/>
          </a:avLst>
        </a:prstGeom>
        <a:solidFill>
          <a:schemeClr val="lt1">
            <a:alpha val="90000"/>
            <a:hueOff val="0"/>
            <a:satOff val="0"/>
            <a:lumOff val="0"/>
            <a:alphaOff val="0"/>
          </a:schemeClr>
        </a:solidFill>
        <a:ln w="12700" cap="flat" cmpd="sng" algn="ctr">
          <a:solidFill>
            <a:srgbClr val="3127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endParaRPr lang="ru-RU" sz="900" kern="1200" dirty="0"/>
        </a:p>
        <a:p>
          <a:pPr marL="57150" lvl="1" indent="-57150" algn="l" defTabSz="400050">
            <a:lnSpc>
              <a:spcPct val="90000"/>
            </a:lnSpc>
            <a:spcBef>
              <a:spcPct val="0"/>
            </a:spcBef>
            <a:spcAft>
              <a:spcPct val="15000"/>
            </a:spcAft>
            <a:buChar char="•"/>
          </a:pPr>
          <a:endParaRPr lang="ru-RU" sz="900" kern="1200" dirty="0"/>
        </a:p>
        <a:p>
          <a:pPr marL="57150" lvl="1" indent="-57150" algn="l" defTabSz="400050">
            <a:lnSpc>
              <a:spcPct val="90000"/>
            </a:lnSpc>
            <a:spcBef>
              <a:spcPct val="0"/>
            </a:spcBef>
            <a:spcAft>
              <a:spcPct val="15000"/>
            </a:spcAft>
            <a:buChar char="•"/>
          </a:pPr>
          <a:endParaRPr lang="ru-RU" sz="900" kern="1200" dirty="0"/>
        </a:p>
        <a:p>
          <a:pPr marL="57150" lvl="1" indent="-57150" algn="l" defTabSz="400050">
            <a:lnSpc>
              <a:spcPct val="90000"/>
            </a:lnSpc>
            <a:spcBef>
              <a:spcPct val="0"/>
            </a:spcBef>
            <a:spcAft>
              <a:spcPct val="15000"/>
            </a:spcAft>
            <a:buChar char="•"/>
          </a:pPr>
          <a:endParaRPr lang="ru-RU" sz="900" kern="1200" dirty="0"/>
        </a:p>
        <a:p>
          <a:pPr marL="171450" lvl="1" indent="-171450" algn="l"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electronic components and materials</a:t>
          </a:r>
          <a:endParaRPr lang="ru-RU" sz="900" kern="1200" dirty="0"/>
        </a:p>
        <a:p>
          <a:pPr marL="171450" lvl="1" indent="-171450" algn="l"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thermal</a:t>
          </a:r>
          <a:endParaRPr lang="ru-RU" sz="1800" kern="1200" dirty="0" smtClean="0">
            <a:solidFill>
              <a:srgbClr val="312783"/>
            </a:solidFill>
            <a:latin typeface="Arial" charset="0"/>
            <a:ea typeface="Arial" charset="0"/>
            <a:cs typeface="Arial" charset="0"/>
          </a:endParaRPr>
        </a:p>
        <a:p>
          <a:pPr marL="171450" lvl="1" indent="-171450" algn="l"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mechanical</a:t>
          </a:r>
          <a:endParaRPr lang="ru-RU" sz="1800" kern="1200" dirty="0" smtClean="0">
            <a:solidFill>
              <a:srgbClr val="312783"/>
            </a:solidFill>
            <a:latin typeface="Arial" charset="0"/>
            <a:ea typeface="Arial" charset="0"/>
            <a:cs typeface="Arial" charset="0"/>
          </a:endParaRPr>
        </a:p>
        <a:p>
          <a:pPr marL="171450" lvl="1" indent="-171450" algn="l"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reliability</a:t>
          </a:r>
          <a:endParaRPr lang="ru-RU" sz="1800" kern="1200" dirty="0" smtClean="0">
            <a:solidFill>
              <a:srgbClr val="312783"/>
            </a:solidFill>
            <a:latin typeface="Arial" charset="0"/>
            <a:ea typeface="Arial" charset="0"/>
            <a:cs typeface="Arial" charset="0"/>
          </a:endParaRPr>
        </a:p>
        <a:p>
          <a:pPr marL="171450" lvl="1" indent="-171450" algn="l"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electromagnetic</a:t>
          </a:r>
          <a:endParaRPr lang="ru-RU" sz="1800" kern="1200" dirty="0" smtClean="0">
            <a:solidFill>
              <a:srgbClr val="312783"/>
            </a:solidFill>
            <a:latin typeface="Arial" charset="0"/>
            <a:ea typeface="Arial" charset="0"/>
            <a:cs typeface="Arial" charset="0"/>
          </a:endParaRPr>
        </a:p>
      </dsp:txBody>
      <dsp:txXfrm>
        <a:off x="5916466" y="3308707"/>
        <a:ext cx="1954510" cy="2502977"/>
      </dsp:txXfrm>
    </dsp:sp>
    <dsp:sp modelId="{30B18597-CAFF-49CC-8A43-0777F2363869}">
      <dsp:nvSpPr>
        <dsp:cNvPr id="0" name=""/>
        <dsp:cNvSpPr/>
      </dsp:nvSpPr>
      <dsp:spPr>
        <a:xfrm>
          <a:off x="219104" y="2793823"/>
          <a:ext cx="2672756" cy="2987138"/>
        </a:xfrm>
        <a:prstGeom prst="roundRect">
          <a:avLst>
            <a:gd name="adj" fmla="val 10000"/>
          </a:avLst>
        </a:prstGeom>
        <a:solidFill>
          <a:schemeClr val="lt1">
            <a:alpha val="90000"/>
            <a:hueOff val="0"/>
            <a:satOff val="0"/>
            <a:lumOff val="0"/>
            <a:alphaOff val="0"/>
          </a:schemeClr>
        </a:solidFill>
        <a:ln w="12700" cap="flat" cmpd="sng" algn="ctr">
          <a:solidFill>
            <a:srgbClr val="3127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electrical specification</a:t>
          </a:r>
          <a:endParaRPr lang="ru-RU" sz="1800" kern="1200" dirty="0">
            <a:solidFill>
              <a:srgbClr val="312783"/>
            </a:solidFill>
          </a:endParaRPr>
        </a:p>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radiation resistance</a:t>
          </a:r>
          <a:endParaRPr lang="ru-RU" sz="1800" kern="1200" dirty="0">
            <a:solidFill>
              <a:srgbClr val="312783"/>
            </a:solidFill>
          </a:endParaRPr>
        </a:p>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pressure</a:t>
          </a:r>
          <a:endParaRPr lang="ru-RU" sz="1800" kern="1200" dirty="0" smtClean="0">
            <a:solidFill>
              <a:srgbClr val="312783"/>
            </a:solidFill>
            <a:latin typeface="Arial" charset="0"/>
            <a:ea typeface="Arial" charset="0"/>
            <a:cs typeface="Arial" charset="0"/>
          </a:endParaRPr>
        </a:p>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precipitation</a:t>
          </a:r>
          <a:endParaRPr lang="ru-RU" sz="1800" kern="1200" dirty="0" smtClean="0">
            <a:solidFill>
              <a:srgbClr val="312783"/>
            </a:solidFill>
            <a:latin typeface="Arial" charset="0"/>
            <a:ea typeface="Arial" charset="0"/>
            <a:cs typeface="Arial" charset="0"/>
          </a:endParaRPr>
        </a:p>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sand</a:t>
          </a:r>
          <a:endParaRPr lang="ru-RU" sz="1800" kern="1200" dirty="0" smtClean="0">
            <a:solidFill>
              <a:srgbClr val="312783"/>
            </a:solidFill>
            <a:latin typeface="Arial" charset="0"/>
            <a:ea typeface="Arial" charset="0"/>
            <a:cs typeface="Arial" charset="0"/>
          </a:endParaRPr>
        </a:p>
        <a:p>
          <a:pPr marL="171450" lvl="1" indent="-171450" algn="just" defTabSz="800100">
            <a:lnSpc>
              <a:spcPct val="90000"/>
            </a:lnSpc>
            <a:spcBef>
              <a:spcPct val="0"/>
            </a:spcBef>
            <a:spcAft>
              <a:spcPct val="15000"/>
            </a:spcAft>
            <a:buChar char="•"/>
          </a:pPr>
          <a:r>
            <a:rPr lang="en-US" sz="1800" kern="1200" dirty="0" smtClean="0">
              <a:solidFill>
                <a:srgbClr val="312783"/>
              </a:solidFill>
              <a:latin typeface="Arial" charset="0"/>
              <a:ea typeface="Arial" charset="0"/>
              <a:cs typeface="Arial" charset="0"/>
            </a:rPr>
            <a:t>humidity</a:t>
          </a:r>
          <a:endParaRPr lang="ru-RU" sz="1800" kern="1200" dirty="0" smtClean="0">
            <a:solidFill>
              <a:srgbClr val="312783"/>
            </a:solidFill>
            <a:latin typeface="Arial" charset="0"/>
            <a:ea typeface="Arial" charset="0"/>
            <a:cs typeface="Arial" charset="0"/>
          </a:endParaRPr>
        </a:p>
      </dsp:txBody>
      <dsp:txXfrm>
        <a:off x="273902" y="3595405"/>
        <a:ext cx="1761333" cy="2130757"/>
      </dsp:txXfrm>
    </dsp:sp>
    <dsp:sp modelId="{F9166631-9FB0-4F22-81AB-70646629A739}">
      <dsp:nvSpPr>
        <dsp:cNvPr id="0" name=""/>
        <dsp:cNvSpPr/>
      </dsp:nvSpPr>
      <dsp:spPr>
        <a:xfrm>
          <a:off x="4702068" y="-35995"/>
          <a:ext cx="3031435" cy="2703669"/>
        </a:xfrm>
        <a:prstGeom prst="roundRect">
          <a:avLst>
            <a:gd name="adj" fmla="val 10000"/>
          </a:avLst>
        </a:prstGeom>
        <a:solidFill>
          <a:schemeClr val="lt1">
            <a:alpha val="90000"/>
            <a:hueOff val="0"/>
            <a:satOff val="0"/>
            <a:lumOff val="0"/>
            <a:alphaOff val="0"/>
          </a:schemeClr>
        </a:solidFill>
        <a:ln w="12700" cap="flat" cmpd="sng" algn="ctr">
          <a:solidFill>
            <a:srgbClr val="3127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endParaRPr lang="ru-RU" sz="900" kern="1200" dirty="0">
            <a:solidFill>
              <a:srgbClr val="312783"/>
            </a:solidFill>
          </a:endParaRPr>
        </a:p>
        <a:p>
          <a:pPr marL="57150" lvl="1" indent="-57150" algn="l" defTabSz="400050">
            <a:lnSpc>
              <a:spcPct val="90000"/>
            </a:lnSpc>
            <a:spcBef>
              <a:spcPct val="0"/>
            </a:spcBef>
            <a:spcAft>
              <a:spcPct val="15000"/>
            </a:spcAft>
            <a:buChar char="•"/>
          </a:pPr>
          <a:r>
            <a:rPr lang="ru-RU" sz="900" kern="1200" dirty="0" smtClean="0">
              <a:solidFill>
                <a:srgbClr val="312783"/>
              </a:solidFill>
            </a:rPr>
            <a:t>  </a:t>
          </a:r>
          <a:r>
            <a:rPr lang="en-US" sz="900" kern="1200" dirty="0" smtClean="0">
              <a:solidFill>
                <a:srgbClr val="312783"/>
              </a:solidFill>
            </a:rPr>
            <a:t>	</a:t>
          </a:r>
          <a:r>
            <a:rPr lang="en-US" sz="2000" kern="1200" dirty="0" smtClean="0">
              <a:solidFill>
                <a:srgbClr val="312783"/>
              </a:solidFill>
              <a:latin typeface="Arial" charset="0"/>
              <a:ea typeface="Arial" charset="0"/>
              <a:cs typeface="Arial" charset="0"/>
            </a:rPr>
            <a:t>heat;</a:t>
          </a:r>
          <a:endParaRPr lang="ru-RU" sz="2000" kern="1200" dirty="0">
            <a:solidFill>
              <a:srgbClr val="312783"/>
            </a:solidFill>
            <a:latin typeface="Arial" charset="0"/>
            <a:ea typeface="Arial" charset="0"/>
            <a:cs typeface="Arial" charset="0"/>
          </a:endParaRPr>
        </a:p>
        <a:p>
          <a:pPr marL="228600" lvl="1" indent="-228600" algn="l" defTabSz="889000">
            <a:lnSpc>
              <a:spcPct val="90000"/>
            </a:lnSpc>
            <a:spcBef>
              <a:spcPct val="0"/>
            </a:spcBef>
            <a:spcAft>
              <a:spcPct val="15000"/>
            </a:spcAft>
            <a:buChar char="•"/>
          </a:pPr>
          <a:r>
            <a:rPr lang="en-US" sz="2000" kern="1200" dirty="0" smtClean="0">
              <a:solidFill>
                <a:srgbClr val="312783"/>
              </a:solidFill>
              <a:latin typeface="Arial" charset="0"/>
              <a:ea typeface="Arial" charset="0"/>
              <a:cs typeface="Arial" charset="0"/>
            </a:rPr>
            <a:t>  mechanics</a:t>
          </a:r>
          <a:endParaRPr lang="ru-RU" sz="2000" kern="1200" dirty="0" smtClean="0">
            <a:solidFill>
              <a:srgbClr val="312783"/>
            </a:solidFill>
            <a:latin typeface="Arial" charset="0"/>
            <a:ea typeface="Arial" charset="0"/>
            <a:cs typeface="Arial" charset="0"/>
          </a:endParaRPr>
        </a:p>
        <a:p>
          <a:pPr marL="228600" lvl="1" indent="-228600" algn="l" defTabSz="889000">
            <a:lnSpc>
              <a:spcPct val="90000"/>
            </a:lnSpc>
            <a:spcBef>
              <a:spcPct val="0"/>
            </a:spcBef>
            <a:spcAft>
              <a:spcPct val="15000"/>
            </a:spcAft>
            <a:buChar char="•"/>
          </a:pPr>
          <a:r>
            <a:rPr lang="en-US" sz="2000" kern="1200" dirty="0" smtClean="0">
              <a:solidFill>
                <a:srgbClr val="312783"/>
              </a:solidFill>
              <a:latin typeface="Arial" charset="0"/>
              <a:ea typeface="Arial" charset="0"/>
              <a:cs typeface="Arial" charset="0"/>
            </a:rPr>
            <a:t>  reliability</a:t>
          </a:r>
          <a:endParaRPr lang="ru-RU" sz="2000" kern="1200" dirty="0" smtClean="0">
            <a:solidFill>
              <a:srgbClr val="312783"/>
            </a:solidFill>
            <a:latin typeface="Arial" charset="0"/>
            <a:ea typeface="Arial" charset="0"/>
            <a:cs typeface="Arial" charset="0"/>
          </a:endParaRPr>
        </a:p>
        <a:p>
          <a:pPr marL="228600" lvl="1" indent="-228600" algn="l" defTabSz="889000">
            <a:lnSpc>
              <a:spcPct val="90000"/>
            </a:lnSpc>
            <a:spcBef>
              <a:spcPct val="0"/>
            </a:spcBef>
            <a:spcAft>
              <a:spcPct val="15000"/>
            </a:spcAft>
            <a:buChar char="•"/>
          </a:pPr>
          <a:r>
            <a:rPr lang="en-US" sz="2000" kern="1200" dirty="0" smtClean="0">
              <a:solidFill>
                <a:srgbClr val="312783"/>
              </a:solidFill>
              <a:latin typeface="Arial" charset="0"/>
              <a:ea typeface="Arial" charset="0"/>
              <a:cs typeface="Arial" charset="0"/>
            </a:rPr>
            <a:t>  mode maps</a:t>
          </a:r>
          <a:endParaRPr lang="ru-RU" sz="2000" kern="1200" dirty="0" smtClean="0">
            <a:solidFill>
              <a:srgbClr val="312783"/>
            </a:solidFill>
            <a:latin typeface="Arial" charset="0"/>
            <a:ea typeface="Arial" charset="0"/>
            <a:cs typeface="Arial" charset="0"/>
          </a:endParaRPr>
        </a:p>
      </dsp:txBody>
      <dsp:txXfrm>
        <a:off x="5670890" y="23396"/>
        <a:ext cx="2003223" cy="1908970"/>
      </dsp:txXfrm>
    </dsp:sp>
    <dsp:sp modelId="{CAC569BE-6E18-497C-94B2-DF6098C4BFF8}">
      <dsp:nvSpPr>
        <dsp:cNvPr id="0" name=""/>
        <dsp:cNvSpPr/>
      </dsp:nvSpPr>
      <dsp:spPr>
        <a:xfrm>
          <a:off x="191200" y="-62203"/>
          <a:ext cx="2765454" cy="2722084"/>
        </a:xfrm>
        <a:prstGeom prst="roundRect">
          <a:avLst>
            <a:gd name="adj" fmla="val 10000"/>
          </a:avLst>
        </a:prstGeom>
        <a:solidFill>
          <a:schemeClr val="lt1">
            <a:alpha val="90000"/>
            <a:hueOff val="0"/>
            <a:satOff val="0"/>
            <a:lumOff val="0"/>
            <a:alphaOff val="0"/>
          </a:schemeClr>
        </a:solidFill>
        <a:ln w="12700" cap="flat" cmpd="sng" algn="ctr">
          <a:solidFill>
            <a:srgbClr val="31278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57150" lvl="1" indent="0" algn="l" defTabSz="488950">
            <a:lnSpc>
              <a:spcPct val="90000"/>
            </a:lnSpc>
            <a:spcBef>
              <a:spcPct val="0"/>
            </a:spcBef>
            <a:spcAft>
              <a:spcPct val="15000"/>
            </a:spcAft>
            <a:buChar char="•"/>
          </a:pPr>
          <a:r>
            <a:rPr lang="en-US" sz="2000" kern="1200" dirty="0" smtClean="0">
              <a:solidFill>
                <a:srgbClr val="312783"/>
              </a:solidFill>
              <a:latin typeface="Arial" charset="0"/>
              <a:ea typeface="Arial" charset="0"/>
              <a:cs typeface="Arial" charset="0"/>
            </a:rPr>
            <a:t>Data management</a:t>
          </a:r>
          <a:endParaRPr lang="ru-RU" sz="2000" kern="1200" dirty="0">
            <a:solidFill>
              <a:srgbClr val="312783"/>
            </a:solidFill>
            <a:latin typeface="Arial" charset="0"/>
            <a:ea typeface="Arial" charset="0"/>
            <a:cs typeface="Arial" charset="0"/>
          </a:endParaRPr>
        </a:p>
      </dsp:txBody>
      <dsp:txXfrm>
        <a:off x="247898" y="-5505"/>
        <a:ext cx="1822422" cy="1928167"/>
      </dsp:txXfrm>
    </dsp:sp>
    <dsp:sp modelId="{A35C4777-E240-4645-86F3-1CC120E3D0FE}">
      <dsp:nvSpPr>
        <dsp:cNvPr id="0" name=""/>
        <dsp:cNvSpPr/>
      </dsp:nvSpPr>
      <dsp:spPr>
        <a:xfrm>
          <a:off x="1518954" y="394083"/>
          <a:ext cx="2423971" cy="2423971"/>
        </a:xfrm>
        <a:prstGeom prst="pieWedge">
          <a:avLst/>
        </a:prstGeom>
        <a:solidFill>
          <a:srgbClr val="312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PDM system</a:t>
          </a:r>
          <a:endParaRPr lang="ru-RU" sz="2300" kern="1200" dirty="0"/>
        </a:p>
      </dsp:txBody>
      <dsp:txXfrm>
        <a:off x="2228919" y="1104048"/>
        <a:ext cx="1714006" cy="1714006"/>
      </dsp:txXfrm>
    </dsp:sp>
    <dsp:sp modelId="{88113D5D-05E5-4625-B4D6-63F5B7467A7F}">
      <dsp:nvSpPr>
        <dsp:cNvPr id="0" name=""/>
        <dsp:cNvSpPr/>
      </dsp:nvSpPr>
      <dsp:spPr>
        <a:xfrm rot="5400000">
          <a:off x="4021873" y="416262"/>
          <a:ext cx="2423971" cy="2423971"/>
        </a:xfrm>
        <a:prstGeom prst="pieWedge">
          <a:avLst/>
        </a:prstGeom>
        <a:solidFill>
          <a:srgbClr val="312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Subsystems</a:t>
          </a:r>
          <a:endParaRPr lang="ru-RU" sz="2300" kern="1200" dirty="0" smtClean="0"/>
        </a:p>
        <a:p>
          <a:pPr lvl="0" algn="ctr" defTabSz="1022350">
            <a:lnSpc>
              <a:spcPct val="90000"/>
            </a:lnSpc>
            <a:spcBef>
              <a:spcPct val="0"/>
            </a:spcBef>
            <a:spcAft>
              <a:spcPct val="35000"/>
            </a:spcAft>
          </a:pPr>
          <a:r>
            <a:rPr lang="en-US" sz="2300" kern="1200" dirty="0" smtClean="0"/>
            <a:t>(ASONIKA)</a:t>
          </a:r>
          <a:endParaRPr lang="ru-RU" sz="2300" kern="1200" dirty="0"/>
        </a:p>
      </dsp:txBody>
      <dsp:txXfrm rot="-5400000">
        <a:off x="4021873" y="1126227"/>
        <a:ext cx="1714006" cy="1714006"/>
      </dsp:txXfrm>
    </dsp:sp>
    <dsp:sp modelId="{C72C2E1D-7EE0-4658-B1D6-9A262D44C087}">
      <dsp:nvSpPr>
        <dsp:cNvPr id="0" name=""/>
        <dsp:cNvSpPr/>
      </dsp:nvSpPr>
      <dsp:spPr>
        <a:xfrm rot="10800000">
          <a:off x="4021873" y="2952195"/>
          <a:ext cx="2423971" cy="2423971"/>
        </a:xfrm>
        <a:prstGeom prst="pieWedge">
          <a:avLst/>
        </a:prstGeom>
        <a:solidFill>
          <a:srgbClr val="312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Database</a:t>
          </a:r>
          <a:endParaRPr lang="ru-RU" sz="2300" kern="1200" dirty="0"/>
        </a:p>
      </dsp:txBody>
      <dsp:txXfrm rot="10800000">
        <a:off x="4021873" y="2952195"/>
        <a:ext cx="1714006" cy="1714006"/>
      </dsp:txXfrm>
    </dsp:sp>
    <dsp:sp modelId="{9487FBEC-9A46-4635-B161-98E544B42A2E}">
      <dsp:nvSpPr>
        <dsp:cNvPr id="0" name=""/>
        <dsp:cNvSpPr/>
      </dsp:nvSpPr>
      <dsp:spPr>
        <a:xfrm rot="16200000">
          <a:off x="1485940" y="2952195"/>
          <a:ext cx="2423971" cy="2423971"/>
        </a:xfrm>
        <a:prstGeom prst="pieWedge">
          <a:avLst/>
        </a:prstGeom>
        <a:solidFill>
          <a:srgbClr val="312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Perspective subsystems</a:t>
          </a:r>
          <a:endParaRPr lang="ru-RU" sz="2300" kern="1200" dirty="0" smtClean="0"/>
        </a:p>
      </dsp:txBody>
      <dsp:txXfrm rot="5400000">
        <a:off x="2195905" y="2952195"/>
        <a:ext cx="1714006" cy="1714006"/>
      </dsp:txXfrm>
    </dsp:sp>
    <dsp:sp modelId="{95FB9E8D-D032-4669-9750-6B982B72F8B3}">
      <dsp:nvSpPr>
        <dsp:cNvPr id="0" name=""/>
        <dsp:cNvSpPr/>
      </dsp:nvSpPr>
      <dsp:spPr>
        <a:xfrm>
          <a:off x="3547435" y="2392386"/>
          <a:ext cx="836913" cy="72775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8D340-2B87-4A5F-AB14-A5B992648761}">
      <dsp:nvSpPr>
        <dsp:cNvPr id="0" name=""/>
        <dsp:cNvSpPr/>
      </dsp:nvSpPr>
      <dsp:spPr>
        <a:xfrm rot="10800000">
          <a:off x="3547435" y="2672291"/>
          <a:ext cx="836913" cy="72775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74298-23DC-4EBC-B58D-545E1B744AC0}" type="datetimeFigureOut">
              <a:rPr lang="ru-RU" smtClean="0"/>
              <a:pPr/>
              <a:t>26.06.2019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01476-4F2D-4F91-B2C6-26F1A8AE34C7}" type="slidenum">
              <a:rPr lang="ru-RU" smtClean="0"/>
              <a:pPr/>
              <a:t>‹#›</a:t>
            </a:fld>
            <a:endParaRPr lang="ru-RU"/>
          </a:p>
        </p:txBody>
      </p:sp>
    </p:spTree>
    <p:extLst>
      <p:ext uri="{BB962C8B-B14F-4D97-AF65-F5344CB8AC3E}">
        <p14:creationId xmlns:p14="http://schemas.microsoft.com/office/powerpoint/2010/main" xmlns="" val="200988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301476-4F2D-4F91-B2C6-26F1A8AE34C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a:ln/>
        </p:spPr>
      </p:sp>
      <p:sp>
        <p:nvSpPr>
          <p:cNvPr id="132099" name="Заметки 2"/>
          <p:cNvSpPr>
            <a:spLocks noGrp="1"/>
          </p:cNvSpPr>
          <p:nvPr>
            <p:ph type="body" idx="1"/>
          </p:nvPr>
        </p:nvSpPr>
        <p:spPr>
          <a:noFill/>
          <a:ln/>
        </p:spPr>
        <p:txBody>
          <a:bodyPr/>
          <a:lstStyle/>
          <a:p>
            <a:pPr eaLnBrk="1" hangingPunct="1"/>
            <a:endParaRPr lang="ru-RU" smtClean="0"/>
          </a:p>
        </p:txBody>
      </p:sp>
      <p:sp>
        <p:nvSpPr>
          <p:cNvPr id="132100" name="Номер слайда 3"/>
          <p:cNvSpPr>
            <a:spLocks noGrp="1"/>
          </p:cNvSpPr>
          <p:nvPr>
            <p:ph type="sldNum" sz="quarter" idx="5"/>
          </p:nvPr>
        </p:nvSpPr>
        <p:spPr>
          <a:noFill/>
        </p:spPr>
        <p:txBody>
          <a:bodyPr/>
          <a:lstStyle/>
          <a:p>
            <a:fld id="{F5E326C2-4861-43FF-AE78-62FD12D317A7}"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a:ln/>
        </p:spPr>
      </p:sp>
      <p:sp>
        <p:nvSpPr>
          <p:cNvPr id="136195" name="Заметки 2"/>
          <p:cNvSpPr>
            <a:spLocks noGrp="1"/>
          </p:cNvSpPr>
          <p:nvPr>
            <p:ph type="body" idx="1"/>
          </p:nvPr>
        </p:nvSpPr>
        <p:spPr>
          <a:noFill/>
          <a:ln/>
        </p:spPr>
        <p:txBody>
          <a:bodyPr/>
          <a:lstStyle/>
          <a:p>
            <a:pPr eaLnBrk="1" hangingPunct="1"/>
            <a:endParaRPr lang="ru-RU" smtClean="0"/>
          </a:p>
        </p:txBody>
      </p:sp>
      <p:sp>
        <p:nvSpPr>
          <p:cNvPr id="136196" name="Номер слайда 3"/>
          <p:cNvSpPr>
            <a:spLocks noGrp="1"/>
          </p:cNvSpPr>
          <p:nvPr>
            <p:ph type="sldNum" sz="quarter" idx="5"/>
          </p:nvPr>
        </p:nvSpPr>
        <p:spPr>
          <a:noFill/>
        </p:spPr>
        <p:txBody>
          <a:bodyPr/>
          <a:lstStyle/>
          <a:p>
            <a:fld id="{DA1526BD-03EC-4A29-BEF2-BCD530B16658}"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a:ln/>
        </p:spPr>
      </p:sp>
      <p:sp>
        <p:nvSpPr>
          <p:cNvPr id="137219" name="Заметки 2"/>
          <p:cNvSpPr>
            <a:spLocks noGrp="1"/>
          </p:cNvSpPr>
          <p:nvPr>
            <p:ph type="body" idx="1"/>
          </p:nvPr>
        </p:nvSpPr>
        <p:spPr>
          <a:noFill/>
          <a:ln/>
        </p:spPr>
        <p:txBody>
          <a:bodyPr/>
          <a:lstStyle/>
          <a:p>
            <a:pPr eaLnBrk="1" hangingPunct="1"/>
            <a:endParaRPr lang="ru-RU" smtClean="0"/>
          </a:p>
        </p:txBody>
      </p:sp>
      <p:sp>
        <p:nvSpPr>
          <p:cNvPr id="137220" name="Номер слайда 3"/>
          <p:cNvSpPr>
            <a:spLocks noGrp="1"/>
          </p:cNvSpPr>
          <p:nvPr>
            <p:ph type="sldNum" sz="quarter" idx="5"/>
          </p:nvPr>
        </p:nvSpPr>
        <p:spPr>
          <a:noFill/>
        </p:spPr>
        <p:txBody>
          <a:bodyPr/>
          <a:lstStyle/>
          <a:p>
            <a:fld id="{FF5524B8-75BD-4FAC-9D34-75EFFC21DA06}"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a:ln/>
        </p:spPr>
      </p:sp>
      <p:sp>
        <p:nvSpPr>
          <p:cNvPr id="138243" name="Заметки 2"/>
          <p:cNvSpPr>
            <a:spLocks noGrp="1"/>
          </p:cNvSpPr>
          <p:nvPr>
            <p:ph type="body" idx="1"/>
          </p:nvPr>
        </p:nvSpPr>
        <p:spPr>
          <a:noFill/>
          <a:ln/>
        </p:spPr>
        <p:txBody>
          <a:bodyPr/>
          <a:lstStyle/>
          <a:p>
            <a:pPr eaLnBrk="1" hangingPunct="1"/>
            <a:endParaRPr lang="ru-RU" smtClean="0"/>
          </a:p>
        </p:txBody>
      </p:sp>
      <p:sp>
        <p:nvSpPr>
          <p:cNvPr id="138244" name="Номер слайда 3"/>
          <p:cNvSpPr>
            <a:spLocks noGrp="1"/>
          </p:cNvSpPr>
          <p:nvPr>
            <p:ph type="sldNum" sz="quarter" idx="5"/>
          </p:nvPr>
        </p:nvSpPr>
        <p:spPr>
          <a:noFill/>
        </p:spPr>
        <p:txBody>
          <a:bodyPr/>
          <a:lstStyle/>
          <a:p>
            <a:fld id="{58254B56-19B5-428E-B2E7-471141E71280}"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Образ слайда 1"/>
          <p:cNvSpPr>
            <a:spLocks noGrp="1" noRot="1" noChangeAspect="1" noTextEdit="1"/>
          </p:cNvSpPr>
          <p:nvPr>
            <p:ph type="sldImg"/>
          </p:nvPr>
        </p:nvSpPr>
        <p:spPr>
          <a:ln/>
        </p:spPr>
      </p:sp>
      <p:sp>
        <p:nvSpPr>
          <p:cNvPr id="144387" name="Заметки 2"/>
          <p:cNvSpPr>
            <a:spLocks noGrp="1"/>
          </p:cNvSpPr>
          <p:nvPr>
            <p:ph type="body" idx="1"/>
          </p:nvPr>
        </p:nvSpPr>
        <p:spPr>
          <a:noFill/>
          <a:ln/>
        </p:spPr>
        <p:txBody>
          <a:bodyPr/>
          <a:lstStyle/>
          <a:p>
            <a:pPr eaLnBrk="1" hangingPunct="1"/>
            <a:endParaRPr lang="ru-RU" smtClean="0"/>
          </a:p>
        </p:txBody>
      </p:sp>
      <p:sp>
        <p:nvSpPr>
          <p:cNvPr id="144388" name="Номер слайда 3"/>
          <p:cNvSpPr>
            <a:spLocks noGrp="1"/>
          </p:cNvSpPr>
          <p:nvPr>
            <p:ph type="sldNum" sz="quarter" idx="5"/>
          </p:nvPr>
        </p:nvSpPr>
        <p:spPr>
          <a:noFill/>
        </p:spPr>
        <p:txBody>
          <a:bodyPr/>
          <a:lstStyle/>
          <a:p>
            <a:fld id="{85AF2C82-CCE4-43F1-99D4-1533E98F1D0D}"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a:ln/>
        </p:spPr>
      </p:sp>
      <p:sp>
        <p:nvSpPr>
          <p:cNvPr id="145411" name="Заметки 2"/>
          <p:cNvSpPr>
            <a:spLocks noGrp="1"/>
          </p:cNvSpPr>
          <p:nvPr>
            <p:ph type="body" idx="1"/>
          </p:nvPr>
        </p:nvSpPr>
        <p:spPr>
          <a:noFill/>
          <a:ln/>
        </p:spPr>
        <p:txBody>
          <a:bodyPr/>
          <a:lstStyle/>
          <a:p>
            <a:pPr eaLnBrk="1" hangingPunct="1"/>
            <a:endParaRPr lang="ru-RU" smtClean="0"/>
          </a:p>
        </p:txBody>
      </p:sp>
      <p:sp>
        <p:nvSpPr>
          <p:cNvPr id="145412" name="Номер слайда 3"/>
          <p:cNvSpPr>
            <a:spLocks noGrp="1"/>
          </p:cNvSpPr>
          <p:nvPr>
            <p:ph type="sldNum" sz="quarter" idx="5"/>
          </p:nvPr>
        </p:nvSpPr>
        <p:spPr>
          <a:noFill/>
        </p:spPr>
        <p:txBody>
          <a:bodyPr/>
          <a:lstStyle/>
          <a:p>
            <a:fld id="{00C474AC-1D7B-4591-8FF2-E061C79B5049}"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Образ слайда 1"/>
          <p:cNvSpPr>
            <a:spLocks noGrp="1" noRot="1" noChangeAspect="1" noTextEdit="1"/>
          </p:cNvSpPr>
          <p:nvPr>
            <p:ph type="sldImg"/>
          </p:nvPr>
        </p:nvSpPr>
        <p:spPr>
          <a:ln/>
        </p:spPr>
      </p:sp>
      <p:sp>
        <p:nvSpPr>
          <p:cNvPr id="148483" name="Заметки 2"/>
          <p:cNvSpPr>
            <a:spLocks noGrp="1"/>
          </p:cNvSpPr>
          <p:nvPr>
            <p:ph type="body" idx="1"/>
          </p:nvPr>
        </p:nvSpPr>
        <p:spPr>
          <a:noFill/>
          <a:ln/>
        </p:spPr>
        <p:txBody>
          <a:bodyPr/>
          <a:lstStyle/>
          <a:p>
            <a:pPr eaLnBrk="1" hangingPunct="1"/>
            <a:endParaRPr lang="ru-RU" smtClean="0"/>
          </a:p>
        </p:txBody>
      </p:sp>
      <p:sp>
        <p:nvSpPr>
          <p:cNvPr id="148484" name="Номер слайда 3"/>
          <p:cNvSpPr>
            <a:spLocks noGrp="1"/>
          </p:cNvSpPr>
          <p:nvPr>
            <p:ph type="sldNum" sz="quarter" idx="5"/>
          </p:nvPr>
        </p:nvSpPr>
        <p:spPr>
          <a:noFill/>
        </p:spPr>
        <p:txBody>
          <a:bodyPr/>
          <a:lstStyle/>
          <a:p>
            <a:fld id="{DAA2B308-76EB-4407-B2BB-5BAB19D5BC1B}"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Образ слайда 1"/>
          <p:cNvSpPr>
            <a:spLocks noGrp="1" noRot="1" noChangeAspect="1" noTextEdit="1"/>
          </p:cNvSpPr>
          <p:nvPr>
            <p:ph type="sldImg"/>
          </p:nvPr>
        </p:nvSpPr>
        <p:spPr>
          <a:ln/>
        </p:spPr>
      </p:sp>
      <p:sp>
        <p:nvSpPr>
          <p:cNvPr id="154627" name="Заметки 2"/>
          <p:cNvSpPr>
            <a:spLocks noGrp="1"/>
          </p:cNvSpPr>
          <p:nvPr>
            <p:ph type="body" idx="1"/>
          </p:nvPr>
        </p:nvSpPr>
        <p:spPr>
          <a:noFill/>
          <a:ln/>
        </p:spPr>
        <p:txBody>
          <a:bodyPr/>
          <a:lstStyle/>
          <a:p>
            <a:pPr eaLnBrk="1" hangingPunct="1"/>
            <a:endParaRPr lang="ru-RU" smtClean="0"/>
          </a:p>
        </p:txBody>
      </p:sp>
      <p:sp>
        <p:nvSpPr>
          <p:cNvPr id="154628" name="Номер слайда 3"/>
          <p:cNvSpPr>
            <a:spLocks noGrp="1"/>
          </p:cNvSpPr>
          <p:nvPr>
            <p:ph type="sldNum" sz="quarter" idx="5"/>
          </p:nvPr>
        </p:nvSpPr>
        <p:spPr>
          <a:noFill/>
        </p:spPr>
        <p:txBody>
          <a:bodyPr/>
          <a:lstStyle/>
          <a:p>
            <a:fld id="{ADE000C6-DBB2-4752-AAC5-47ED917D8A98}"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Образ слайда 1"/>
          <p:cNvSpPr>
            <a:spLocks noGrp="1" noRot="1" noChangeAspect="1" noTextEdit="1"/>
          </p:cNvSpPr>
          <p:nvPr>
            <p:ph type="sldImg"/>
          </p:nvPr>
        </p:nvSpPr>
        <p:spPr>
          <a:ln/>
        </p:spPr>
      </p:sp>
      <p:sp>
        <p:nvSpPr>
          <p:cNvPr id="155651" name="Заметки 2"/>
          <p:cNvSpPr>
            <a:spLocks noGrp="1"/>
          </p:cNvSpPr>
          <p:nvPr>
            <p:ph type="body" idx="1"/>
          </p:nvPr>
        </p:nvSpPr>
        <p:spPr>
          <a:noFill/>
          <a:ln/>
        </p:spPr>
        <p:txBody>
          <a:bodyPr/>
          <a:lstStyle/>
          <a:p>
            <a:pPr eaLnBrk="1" hangingPunct="1"/>
            <a:endParaRPr lang="ru-RU" smtClean="0"/>
          </a:p>
        </p:txBody>
      </p:sp>
      <p:sp>
        <p:nvSpPr>
          <p:cNvPr id="155652" name="Номер слайда 3"/>
          <p:cNvSpPr>
            <a:spLocks noGrp="1"/>
          </p:cNvSpPr>
          <p:nvPr>
            <p:ph type="sldNum" sz="quarter" idx="5"/>
          </p:nvPr>
        </p:nvSpPr>
        <p:spPr>
          <a:noFill/>
        </p:spPr>
        <p:txBody>
          <a:bodyPr/>
          <a:lstStyle/>
          <a:p>
            <a:fld id="{0F17AD97-4E95-4D8E-B456-2FA8B39A2443}"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Образ слайда 1"/>
          <p:cNvSpPr>
            <a:spLocks noGrp="1" noRot="1" noChangeAspect="1" noTextEdit="1"/>
          </p:cNvSpPr>
          <p:nvPr>
            <p:ph type="sldImg"/>
          </p:nvPr>
        </p:nvSpPr>
        <p:spPr>
          <a:ln/>
        </p:spPr>
      </p:sp>
      <p:sp>
        <p:nvSpPr>
          <p:cNvPr id="161795" name="Заметки 2"/>
          <p:cNvSpPr>
            <a:spLocks noGrp="1"/>
          </p:cNvSpPr>
          <p:nvPr>
            <p:ph type="body" idx="1"/>
          </p:nvPr>
        </p:nvSpPr>
        <p:spPr>
          <a:noFill/>
          <a:ln/>
        </p:spPr>
        <p:txBody>
          <a:bodyPr/>
          <a:lstStyle/>
          <a:p>
            <a:pPr eaLnBrk="1" hangingPunct="1"/>
            <a:endParaRPr lang="ru-RU" smtClean="0"/>
          </a:p>
        </p:txBody>
      </p:sp>
      <p:sp>
        <p:nvSpPr>
          <p:cNvPr id="161796" name="Номер слайда 3"/>
          <p:cNvSpPr>
            <a:spLocks noGrp="1"/>
          </p:cNvSpPr>
          <p:nvPr>
            <p:ph type="sldNum" sz="quarter" idx="5"/>
          </p:nvPr>
        </p:nvSpPr>
        <p:spPr>
          <a:noFill/>
        </p:spPr>
        <p:txBody>
          <a:bodyPr/>
          <a:lstStyle/>
          <a:p>
            <a:fld id="{8298BE97-5564-4887-9832-BB9340EC1215}"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301476-4F2D-4F91-B2C6-26F1A8AE34C7}"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Образ слайда 1"/>
          <p:cNvSpPr>
            <a:spLocks noGrp="1" noRot="1" noChangeAspect="1" noTextEdit="1"/>
          </p:cNvSpPr>
          <p:nvPr>
            <p:ph type="sldImg"/>
          </p:nvPr>
        </p:nvSpPr>
        <p:spPr>
          <a:ln/>
        </p:spPr>
      </p:sp>
      <p:sp>
        <p:nvSpPr>
          <p:cNvPr id="167939" name="Заметки 2"/>
          <p:cNvSpPr>
            <a:spLocks noGrp="1"/>
          </p:cNvSpPr>
          <p:nvPr>
            <p:ph type="body" idx="1"/>
          </p:nvPr>
        </p:nvSpPr>
        <p:spPr>
          <a:noFill/>
          <a:ln/>
        </p:spPr>
        <p:txBody>
          <a:bodyPr/>
          <a:lstStyle/>
          <a:p>
            <a:pPr eaLnBrk="1" hangingPunct="1"/>
            <a:endParaRPr lang="ru-RU" smtClean="0"/>
          </a:p>
        </p:txBody>
      </p:sp>
      <p:sp>
        <p:nvSpPr>
          <p:cNvPr id="167940" name="Номер слайда 3"/>
          <p:cNvSpPr>
            <a:spLocks noGrp="1"/>
          </p:cNvSpPr>
          <p:nvPr>
            <p:ph type="sldNum" sz="quarter" idx="5"/>
          </p:nvPr>
        </p:nvSpPr>
        <p:spPr>
          <a:noFill/>
        </p:spPr>
        <p:txBody>
          <a:bodyPr/>
          <a:lstStyle/>
          <a:p>
            <a:fld id="{8B01609A-E323-4BF0-9B28-295929D48491}"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Образ слайда 1"/>
          <p:cNvSpPr>
            <a:spLocks noGrp="1" noRot="1" noChangeAspect="1" noTextEdit="1"/>
          </p:cNvSpPr>
          <p:nvPr>
            <p:ph type="sldImg"/>
          </p:nvPr>
        </p:nvSpPr>
        <p:spPr>
          <a:ln/>
        </p:spPr>
      </p:sp>
      <p:sp>
        <p:nvSpPr>
          <p:cNvPr id="174083" name="Заметки 2"/>
          <p:cNvSpPr>
            <a:spLocks noGrp="1"/>
          </p:cNvSpPr>
          <p:nvPr>
            <p:ph type="body" idx="1"/>
          </p:nvPr>
        </p:nvSpPr>
        <p:spPr>
          <a:noFill/>
          <a:ln/>
        </p:spPr>
        <p:txBody>
          <a:bodyPr/>
          <a:lstStyle/>
          <a:p>
            <a:pPr eaLnBrk="1" hangingPunct="1"/>
            <a:endParaRPr lang="ru-RU" smtClean="0"/>
          </a:p>
        </p:txBody>
      </p:sp>
      <p:sp>
        <p:nvSpPr>
          <p:cNvPr id="174084" name="Номер слайда 3"/>
          <p:cNvSpPr>
            <a:spLocks noGrp="1"/>
          </p:cNvSpPr>
          <p:nvPr>
            <p:ph type="sldNum" sz="quarter" idx="5"/>
          </p:nvPr>
        </p:nvSpPr>
        <p:spPr>
          <a:noFill/>
        </p:spPr>
        <p:txBody>
          <a:bodyPr/>
          <a:lstStyle/>
          <a:p>
            <a:fld id="{99BFBA0A-9B1E-4705-9DC1-F069777223CC}"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Образ слайда 1"/>
          <p:cNvSpPr>
            <a:spLocks noGrp="1" noRot="1" noChangeAspect="1" noTextEdit="1"/>
          </p:cNvSpPr>
          <p:nvPr>
            <p:ph type="sldImg"/>
          </p:nvPr>
        </p:nvSpPr>
        <p:spPr>
          <a:ln/>
        </p:spPr>
      </p:sp>
      <p:sp>
        <p:nvSpPr>
          <p:cNvPr id="175107" name="Заметки 2"/>
          <p:cNvSpPr>
            <a:spLocks noGrp="1"/>
          </p:cNvSpPr>
          <p:nvPr>
            <p:ph type="body" idx="1"/>
          </p:nvPr>
        </p:nvSpPr>
        <p:spPr>
          <a:noFill/>
          <a:ln/>
        </p:spPr>
        <p:txBody>
          <a:bodyPr/>
          <a:lstStyle/>
          <a:p>
            <a:pPr eaLnBrk="1" hangingPunct="1"/>
            <a:endParaRPr lang="ru-RU" smtClean="0"/>
          </a:p>
        </p:txBody>
      </p:sp>
      <p:sp>
        <p:nvSpPr>
          <p:cNvPr id="175108" name="Номер слайда 3"/>
          <p:cNvSpPr>
            <a:spLocks noGrp="1"/>
          </p:cNvSpPr>
          <p:nvPr>
            <p:ph type="sldNum" sz="quarter" idx="5"/>
          </p:nvPr>
        </p:nvSpPr>
        <p:spPr>
          <a:noFill/>
        </p:spPr>
        <p:txBody>
          <a:bodyPr/>
          <a:lstStyle/>
          <a:p>
            <a:fld id="{D9CBCFAF-A8CC-4D36-A23A-AC05957C107F}" type="slidenum">
              <a:rPr lang="ru-RU" smtClean="0"/>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Образ слайда 1"/>
          <p:cNvSpPr>
            <a:spLocks noGrp="1" noRot="1" noChangeAspect="1" noTextEdit="1"/>
          </p:cNvSpPr>
          <p:nvPr>
            <p:ph type="sldImg"/>
          </p:nvPr>
        </p:nvSpPr>
        <p:spPr>
          <a:ln/>
        </p:spPr>
      </p:sp>
      <p:sp>
        <p:nvSpPr>
          <p:cNvPr id="193539" name="Заметки 2"/>
          <p:cNvSpPr>
            <a:spLocks noGrp="1"/>
          </p:cNvSpPr>
          <p:nvPr>
            <p:ph type="body" idx="1"/>
          </p:nvPr>
        </p:nvSpPr>
        <p:spPr>
          <a:noFill/>
          <a:ln/>
        </p:spPr>
        <p:txBody>
          <a:bodyPr/>
          <a:lstStyle/>
          <a:p>
            <a:pPr eaLnBrk="1" hangingPunct="1"/>
            <a:endParaRPr lang="ru-RU" smtClean="0"/>
          </a:p>
        </p:txBody>
      </p:sp>
      <p:sp>
        <p:nvSpPr>
          <p:cNvPr id="193540" name="Номер слайда 3"/>
          <p:cNvSpPr>
            <a:spLocks noGrp="1"/>
          </p:cNvSpPr>
          <p:nvPr>
            <p:ph type="sldNum" sz="quarter" idx="5"/>
          </p:nvPr>
        </p:nvSpPr>
        <p:spPr>
          <a:noFill/>
        </p:spPr>
        <p:txBody>
          <a:bodyPr/>
          <a:lstStyle/>
          <a:p>
            <a:fld id="{5AFF0CBE-2F9C-474A-A509-FE096705D5A9}" type="slidenum">
              <a:rPr lang="ru-RU" smtClean="0"/>
              <a:pPr/>
              <a:t>23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ln/>
        </p:spPr>
        <p:txBody>
          <a:bodyPr/>
          <a:lstStyle/>
          <a:p>
            <a:pPr eaLnBrk="1" hangingPunct="1"/>
            <a:endParaRPr lang="ru-RU" smtClean="0"/>
          </a:p>
        </p:txBody>
      </p:sp>
      <p:sp>
        <p:nvSpPr>
          <p:cNvPr id="106500" name="Номер слайда 3"/>
          <p:cNvSpPr>
            <a:spLocks noGrp="1"/>
          </p:cNvSpPr>
          <p:nvPr>
            <p:ph type="sldNum" sz="quarter" idx="5"/>
          </p:nvPr>
        </p:nvSpPr>
        <p:spPr>
          <a:noFill/>
        </p:spPr>
        <p:txBody>
          <a:bodyPr/>
          <a:lstStyle/>
          <a:p>
            <a:fld id="{0CB9BB66-A7D6-4D2C-8C27-63DA8268344C}"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a:noFill/>
          <a:ln/>
        </p:spPr>
        <p:txBody>
          <a:bodyPr/>
          <a:lstStyle/>
          <a:p>
            <a:pPr eaLnBrk="1" hangingPunct="1"/>
            <a:endParaRPr lang="ru-RU" smtClean="0"/>
          </a:p>
        </p:txBody>
      </p:sp>
      <p:sp>
        <p:nvSpPr>
          <p:cNvPr id="107524" name="Номер слайда 3"/>
          <p:cNvSpPr>
            <a:spLocks noGrp="1"/>
          </p:cNvSpPr>
          <p:nvPr>
            <p:ph type="sldNum" sz="quarter" idx="5"/>
          </p:nvPr>
        </p:nvSpPr>
        <p:spPr>
          <a:noFill/>
        </p:spPr>
        <p:txBody>
          <a:bodyPr/>
          <a:lstStyle/>
          <a:p>
            <a:fld id="{66CD33AD-19AB-4D2B-9798-AFDEE8D7CA9D}"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301476-4F2D-4F91-B2C6-26F1A8AE34C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a:ln/>
        </p:spPr>
      </p:sp>
      <p:sp>
        <p:nvSpPr>
          <p:cNvPr id="121859" name="Заметки 2"/>
          <p:cNvSpPr>
            <a:spLocks noGrp="1"/>
          </p:cNvSpPr>
          <p:nvPr>
            <p:ph type="body" idx="1"/>
          </p:nvPr>
        </p:nvSpPr>
        <p:spPr>
          <a:noFill/>
          <a:ln/>
        </p:spPr>
        <p:txBody>
          <a:bodyPr/>
          <a:lstStyle/>
          <a:p>
            <a:pPr eaLnBrk="1" hangingPunct="1"/>
            <a:endParaRPr lang="ru-RU" smtClean="0"/>
          </a:p>
        </p:txBody>
      </p:sp>
      <p:sp>
        <p:nvSpPr>
          <p:cNvPr id="121860" name="Номер слайда 3"/>
          <p:cNvSpPr>
            <a:spLocks noGrp="1"/>
          </p:cNvSpPr>
          <p:nvPr>
            <p:ph type="sldNum" sz="quarter" idx="5"/>
          </p:nvPr>
        </p:nvSpPr>
        <p:spPr>
          <a:noFill/>
        </p:spPr>
        <p:txBody>
          <a:bodyPr/>
          <a:lstStyle/>
          <a:p>
            <a:fld id="{6D52C335-A3AA-45B9-8FB9-54761132750D}" type="slidenum">
              <a:rPr lang="ru-RU" smtClean="0"/>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a:ln/>
        </p:spPr>
      </p:sp>
      <p:sp>
        <p:nvSpPr>
          <p:cNvPr id="128003" name="Заметки 2"/>
          <p:cNvSpPr>
            <a:spLocks noGrp="1"/>
          </p:cNvSpPr>
          <p:nvPr>
            <p:ph type="body" idx="1"/>
          </p:nvPr>
        </p:nvSpPr>
        <p:spPr>
          <a:noFill/>
          <a:ln/>
        </p:spPr>
        <p:txBody>
          <a:bodyPr/>
          <a:lstStyle/>
          <a:p>
            <a:pPr eaLnBrk="1" hangingPunct="1"/>
            <a:endParaRPr lang="ru-RU" smtClean="0"/>
          </a:p>
        </p:txBody>
      </p:sp>
      <p:sp>
        <p:nvSpPr>
          <p:cNvPr id="12800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A1C2AED-D679-40AD-B3B8-73FC3DDC4DE4}" type="slidenum">
              <a:rPr lang="ru-RU" sz="1200"/>
              <a:pPr algn="r"/>
              <a:t>7</a:t>
            </a:fld>
            <a:endParaRPr lang="ru-RU"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a:ln/>
        </p:spPr>
      </p:sp>
      <p:sp>
        <p:nvSpPr>
          <p:cNvPr id="129027" name="Заметки 2"/>
          <p:cNvSpPr>
            <a:spLocks noGrp="1"/>
          </p:cNvSpPr>
          <p:nvPr>
            <p:ph type="body" idx="1"/>
          </p:nvPr>
        </p:nvSpPr>
        <p:spPr>
          <a:noFill/>
          <a:ln/>
        </p:spPr>
        <p:txBody>
          <a:bodyPr/>
          <a:lstStyle/>
          <a:p>
            <a:pPr eaLnBrk="1" hangingPunct="1"/>
            <a:endParaRPr lang="ru-RU" smtClean="0"/>
          </a:p>
        </p:txBody>
      </p:sp>
      <p:sp>
        <p:nvSpPr>
          <p:cNvPr id="129028" name="Номер слайда 3"/>
          <p:cNvSpPr>
            <a:spLocks noGrp="1"/>
          </p:cNvSpPr>
          <p:nvPr>
            <p:ph type="sldNum" sz="quarter" idx="5"/>
          </p:nvPr>
        </p:nvSpPr>
        <p:spPr>
          <a:noFill/>
        </p:spPr>
        <p:txBody>
          <a:bodyPr/>
          <a:lstStyle/>
          <a:p>
            <a:fld id="{FBB09C5F-42A5-4047-8502-9B24D9EEE073}" type="slidenum">
              <a:rPr lang="ru-RU" smtClean="0"/>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a:ln/>
        </p:spPr>
      </p:sp>
      <p:sp>
        <p:nvSpPr>
          <p:cNvPr id="131075" name="Заметки 2"/>
          <p:cNvSpPr>
            <a:spLocks noGrp="1"/>
          </p:cNvSpPr>
          <p:nvPr>
            <p:ph type="body" idx="1"/>
          </p:nvPr>
        </p:nvSpPr>
        <p:spPr>
          <a:noFill/>
          <a:ln/>
        </p:spPr>
        <p:txBody>
          <a:bodyPr/>
          <a:lstStyle/>
          <a:p>
            <a:pPr eaLnBrk="1" hangingPunct="1"/>
            <a:endParaRPr lang="ru-RU" smtClean="0"/>
          </a:p>
        </p:txBody>
      </p:sp>
      <p:sp>
        <p:nvSpPr>
          <p:cNvPr id="131076" name="Номер слайда 3"/>
          <p:cNvSpPr>
            <a:spLocks noGrp="1"/>
          </p:cNvSpPr>
          <p:nvPr>
            <p:ph type="sldNum" sz="quarter" idx="5"/>
          </p:nvPr>
        </p:nvSpPr>
        <p:spPr>
          <a:noFill/>
        </p:spPr>
        <p:txBody>
          <a:bodyPr/>
          <a:lstStyle/>
          <a:p>
            <a:fld id="{5D7A6A4A-1F04-4D4E-B0B1-B61B7B0AE826}" type="slidenum">
              <a:rPr lang="ru-RU" smtClean="0"/>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349506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95055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411052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7278"/>
            <a:ext cx="8229600" cy="1139479"/>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1" y="1600288"/>
            <a:ext cx="4050443" cy="453150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36357" y="1600288"/>
            <a:ext cx="4050444" cy="22023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36357" y="3929420"/>
            <a:ext cx="4050444" cy="220237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8AE597A0-C8C4-443E-9300-EC4D53F57627}" type="slidenum">
              <a:rPr lang="ru-RU" altLang="en-US"/>
              <a:pPr>
                <a:defRPr/>
              </a:pPr>
              <a:t>‹#›</a:t>
            </a:fld>
            <a:endParaRPr lang="ru-RU"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1" y="277278"/>
            <a:ext cx="8229600" cy="58545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E9DCDD46-932B-473B-BDAE-826395B352B6}" type="slidenum">
              <a:rPr lang="ru-RU" altLang="en-US"/>
              <a:pPr>
                <a:defRPr/>
              </a:pPr>
              <a:t>‹#›</a:t>
            </a:fld>
            <a:endParaRPr lang="ru-RU"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4788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19388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13755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210083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133180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25222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118855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F7EF8D-B960-4CD4-9D9B-D991F3D105A6}" type="datetimeFigureOut">
              <a:rPr lang="ru-RU" smtClean="0"/>
              <a:pPr/>
              <a:t>26.06.2019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335956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7EF8D-B960-4CD4-9D9B-D991F3D105A6}" type="datetimeFigureOut">
              <a:rPr lang="ru-RU" smtClean="0"/>
              <a:pPr/>
              <a:t>26.06.2019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46A29-5D84-4BB6-AA56-7014019D9359}" type="slidenum">
              <a:rPr lang="ru-RU" smtClean="0"/>
              <a:pPr/>
              <a:t>‹#›</a:t>
            </a:fld>
            <a:endParaRPr lang="ru-RU"/>
          </a:p>
        </p:txBody>
      </p:sp>
    </p:spTree>
    <p:extLst>
      <p:ext uri="{BB962C8B-B14F-4D97-AF65-F5344CB8AC3E}">
        <p14:creationId xmlns:p14="http://schemas.microsoft.com/office/powerpoint/2010/main" xmlns="" val="1426876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image" Target="../media/image9.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45.png"/><Relationship Id="rId10" Type="http://schemas.openxmlformats.org/officeDocument/2006/relationships/image" Target="../media/image1.emf"/><Relationship Id="rId4" Type="http://schemas.openxmlformats.org/officeDocument/2006/relationships/image" Target="../media/image44.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55.em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56.jpe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9.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2.xml"/><Relationship Id="rId7"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ideo" Target="file:///D:\DISKS\&#1042;&#1040;&#1046;&#1053;&#1067;&#1045;%20&#1044;&#1054;&#1050;&#1059;&#1052;&#1045;&#1053;&#1058;&#1067;\&#1056;&#1045;&#1050;&#1051;&#1040;&#1052;&#1067;-&#1040;&#1057;&#1054;&#1053;&#1048;&#1050;&#1040;\&#1055;&#1088;&#1077;&#1079;&#1077;&#1085;&#1090;&#1072;&#1094;&#1080;&#1080;\&#1055;&#1088;&#1077;&#1079;&#1077;&#1085;&#1090;&#1072;&#1094;&#1080;&#1103;_&#1055;&#1080;&#1090;&#1077;&#1088;\MUM1.avi" TargetMode="External"/><Relationship Id="rId6" Type="http://schemas.microsoft.com/office/2007/relationships/media" Target="file:////D:/DISKS/&#1042;&#1040;&#1046;&#1053;&#1067;&#1045;%20&#1044;&#1054;&#1050;&#1059;&#1052;&#1045;&#1053;&#1058;&#1067;/&#1056;&#1045;&#1050;&#1051;&#1040;&#1052;&#1067;-&#1040;&#1057;&#1054;&#1053;&#1048;&#1050;&#1040;/&#1055;&#1088;&#1077;&#1079;&#1077;&#1085;&#1090;&#1072;&#1094;&#1080;&#1080;/&#1055;&#1088;&#1077;&#1079;&#1077;&#1085;&#1090;&#1072;&#1094;&#1080;&#1103;_&#1055;&#1080;&#1090;&#1077;&#1088;/MUM1.avi" TargetMode="External"/><Relationship Id="rId11" Type="http://schemas.openxmlformats.org/officeDocument/2006/relationships/image" Target="../media/image1.emf"/><Relationship Id="rId5" Type="http://schemas.openxmlformats.org/officeDocument/2006/relationships/image" Target="../media/image66.png"/><Relationship Id="rId10" Type="http://schemas.openxmlformats.org/officeDocument/2006/relationships/image" Target="../media/image9.jpeg"/><Relationship Id="rId4" Type="http://schemas.openxmlformats.org/officeDocument/2006/relationships/image" Target="../media/image65.pn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hyperlink" Target="http://www.energomode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hyperlink" Target="http://www.asonika-online.r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9.xml"/><Relationship Id="rId7" Type="http://schemas.openxmlformats.org/officeDocument/2006/relationships/oleObject" Target="../embeddings/oleObject3.bin"/><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png"/><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audio" Target="../media/audio1.wav"/><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r>
              <a:rPr lang="ru-RU" sz="4400" dirty="0" smtClean="0">
                <a:solidFill>
                  <a:srgbClr val="312783"/>
                </a:solidFill>
              </a:rPr>
              <a:t/>
            </a:r>
            <a:br>
              <a:rPr lang="ru-RU" sz="4400" dirty="0" smtClean="0">
                <a:solidFill>
                  <a:srgbClr val="312783"/>
                </a:solidFill>
              </a:rPr>
            </a:br>
            <a:endParaRPr lang="ru-RU" sz="4400" dirty="0">
              <a:solidFill>
                <a:srgbClr val="312783"/>
              </a:solidFill>
            </a:endParaRPr>
          </a:p>
        </p:txBody>
      </p:sp>
      <p:sp>
        <p:nvSpPr>
          <p:cNvPr id="4" name="TextBox 3"/>
          <p:cNvSpPr txBox="1"/>
          <p:nvPr/>
        </p:nvSpPr>
        <p:spPr>
          <a:xfrm>
            <a:off x="3640535" y="6070379"/>
            <a:ext cx="2218043" cy="369332"/>
          </a:xfrm>
          <a:prstGeom prst="rect">
            <a:avLst/>
          </a:prstGeom>
          <a:noFill/>
        </p:spPr>
        <p:txBody>
          <a:bodyPr wrap="none" rtlCol="0">
            <a:spAutoFit/>
          </a:bodyPr>
          <a:lstStyle/>
          <a:p>
            <a:r>
              <a:rPr lang="en-US" b="1" dirty="0" smtClean="0">
                <a:solidFill>
                  <a:srgbClr val="312783"/>
                </a:solidFill>
              </a:rPr>
              <a:t>Vladimir, Russia</a:t>
            </a:r>
            <a:r>
              <a:rPr lang="ru-RU" b="1" dirty="0" smtClean="0">
                <a:solidFill>
                  <a:srgbClr val="312783"/>
                </a:solidFill>
              </a:rPr>
              <a:t> 2019</a:t>
            </a:r>
            <a:endParaRPr lang="ru-RU" b="1" dirty="0">
              <a:solidFill>
                <a:srgbClr val="312783"/>
              </a:solidFill>
            </a:endParaRPr>
          </a:p>
        </p:txBody>
      </p:sp>
      <p:sp>
        <p:nvSpPr>
          <p:cNvPr id="5" name="Прямоугольник 4"/>
          <p:cNvSpPr/>
          <p:nvPr/>
        </p:nvSpPr>
        <p:spPr>
          <a:xfrm>
            <a:off x="546408" y="1646806"/>
            <a:ext cx="8073483" cy="2554545"/>
          </a:xfrm>
          <a:prstGeom prst="rect">
            <a:avLst/>
          </a:prstGeom>
        </p:spPr>
        <p:txBody>
          <a:bodyPr wrap="square">
            <a:spAutoFit/>
          </a:bodyPr>
          <a:lstStyle/>
          <a:p>
            <a:pPr algn="ctr"/>
            <a:endParaRPr lang="en-US" sz="3200" dirty="0" smtClean="0">
              <a:solidFill>
                <a:srgbClr val="312783"/>
              </a:solidFill>
              <a:latin typeface="Arial" charset="0"/>
              <a:ea typeface="Arial" charset="0"/>
              <a:cs typeface="Arial" charset="0"/>
            </a:endParaRPr>
          </a:p>
          <a:p>
            <a:pPr algn="ctr"/>
            <a:r>
              <a:rPr lang="ru-RU" sz="3200" b="1" dirty="0" smtClean="0">
                <a:solidFill>
                  <a:srgbClr val="312783"/>
                </a:solidFill>
                <a:latin typeface="Arial" charset="0"/>
                <a:ea typeface="Arial" charset="0"/>
                <a:cs typeface="Arial" charset="0"/>
              </a:rPr>
              <a:t>«</a:t>
            </a:r>
            <a:r>
              <a:rPr lang="en-US" sz="3200" b="1" dirty="0">
                <a:solidFill>
                  <a:srgbClr val="312783"/>
                </a:solidFill>
                <a:latin typeface="Arial" charset="0"/>
                <a:ea typeface="Arial" charset="0"/>
                <a:cs typeface="Arial" charset="0"/>
              </a:rPr>
              <a:t>ENERGOMODEL</a:t>
            </a:r>
            <a:r>
              <a:rPr lang="ru-RU" sz="3200" b="1" dirty="0">
                <a:solidFill>
                  <a:srgbClr val="312783"/>
                </a:solidFill>
                <a:latin typeface="Arial" charset="0"/>
                <a:ea typeface="Arial" charset="0"/>
                <a:cs typeface="Arial" charset="0"/>
              </a:rPr>
              <a:t>»</a:t>
            </a:r>
          </a:p>
          <a:p>
            <a:pPr algn="ctr"/>
            <a:r>
              <a:rPr lang="en-US" sz="3200" b="1" dirty="0" smtClean="0">
                <a:solidFill>
                  <a:srgbClr val="312783"/>
                </a:solidFill>
                <a:latin typeface="Arial" charset="0"/>
                <a:ea typeface="Arial" charset="0"/>
                <a:cs typeface="Arial" charset="0"/>
              </a:rPr>
              <a:t>cutting-edge technology for physical processes complex modeling to monitor </a:t>
            </a:r>
            <a:r>
              <a:rPr lang="en-US" sz="3200" b="1" dirty="0">
                <a:solidFill>
                  <a:srgbClr val="312783"/>
                </a:solidFill>
                <a:latin typeface="Arial" charset="0"/>
                <a:ea typeface="Arial" charset="0"/>
                <a:cs typeface="Arial" charset="0"/>
              </a:rPr>
              <a:t>equipment </a:t>
            </a:r>
            <a:r>
              <a:rPr lang="en-US" sz="3200" b="1" dirty="0" smtClean="0">
                <a:solidFill>
                  <a:srgbClr val="312783"/>
                </a:solidFill>
                <a:latin typeface="Arial" charset="0"/>
                <a:ea typeface="Arial" charset="0"/>
                <a:cs typeface="Arial" charset="0"/>
              </a:rPr>
              <a:t>in </a:t>
            </a:r>
            <a:r>
              <a:rPr lang="en-US" sz="3200" b="1" dirty="0">
                <a:solidFill>
                  <a:srgbClr val="312783"/>
                </a:solidFill>
                <a:latin typeface="Arial" charset="0"/>
                <a:ea typeface="Arial" charset="0"/>
                <a:cs typeface="Arial" charset="0"/>
              </a:rPr>
              <a:t>power industry </a:t>
            </a:r>
            <a:endParaRPr lang="ru-RU" sz="3200" b="1" dirty="0">
              <a:latin typeface="Arial" charset="0"/>
              <a:ea typeface="Arial" charset="0"/>
              <a:cs typeface="Arial" charset="0"/>
            </a:endParaRPr>
          </a:p>
        </p:txBody>
      </p:sp>
      <p:pic>
        <p:nvPicPr>
          <p:cNvPr id="6" name="Рисунок 5" descr="ENERGOMODEL_ENG.eps"/>
          <p:cNvPicPr>
            <a:picLocks noChangeAspect="1"/>
          </p:cNvPicPr>
          <p:nvPr/>
        </p:nvPicPr>
        <p:blipFill>
          <a:blip r:embed="rId3"/>
          <a:stretch>
            <a:fillRect/>
          </a:stretch>
        </p:blipFill>
        <p:spPr>
          <a:xfrm>
            <a:off x="3336332" y="592423"/>
            <a:ext cx="2994713" cy="808010"/>
          </a:xfrm>
          <a:prstGeom prst="rect">
            <a:avLst/>
          </a:prstGeom>
        </p:spPr>
      </p:pic>
    </p:spTree>
    <p:extLst>
      <p:ext uri="{BB962C8B-B14F-4D97-AF65-F5344CB8AC3E}">
        <p14:creationId xmlns:p14="http://schemas.microsoft.com/office/powerpoint/2010/main" xmlns="" val="354611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4"/>
          <p:cNvSpPr>
            <a:spLocks noGrp="1" noChangeArrowheads="1"/>
          </p:cNvSpPr>
          <p:nvPr>
            <p:ph type="title"/>
          </p:nvPr>
        </p:nvSpPr>
        <p:spPr>
          <a:xfrm>
            <a:off x="0" y="277278"/>
            <a:ext cx="9144000" cy="1139479"/>
          </a:xfrm>
        </p:spPr>
        <p:txBody>
          <a:bodyPr>
            <a:normAutofit/>
          </a:bodyPr>
          <a:lstStyle/>
          <a:p>
            <a:pPr algn="ctr">
              <a:defRPr/>
            </a:pPr>
            <a:r>
              <a:rPr lang="en-US" sz="2400" b="1" dirty="0" err="1" smtClean="0">
                <a:solidFill>
                  <a:srgbClr val="FF0000"/>
                </a:solidFill>
                <a:effectLst>
                  <a:outerShdw blurRad="38100" dist="38100" dir="2700000" algn="tl">
                    <a:srgbClr val="C0C0C0"/>
                  </a:outerShdw>
                </a:effectLst>
                <a:latin typeface="Arial" charset="0"/>
              </a:rPr>
              <a:t>Energomodel</a:t>
            </a:r>
            <a:r>
              <a:rPr lang="en-US" sz="2400" b="1" dirty="0" smtClean="0">
                <a:solidFill>
                  <a:srgbClr val="FF0000"/>
                </a:solidFill>
                <a:effectLst>
                  <a:outerShdw blurRad="38100" dist="38100" dir="2700000" algn="tl">
                    <a:srgbClr val="C0C0C0"/>
                  </a:outerShdw>
                </a:effectLst>
                <a:latin typeface="Arial" charset="0"/>
              </a:rPr>
              <a:t>-m</a:t>
            </a:r>
            <a:r>
              <a:rPr lang="ru-RU" sz="2400" b="1" dirty="0" smtClean="0">
                <a:effectLst>
                  <a:outerShdw blurRad="38100" dist="38100" dir="2700000" algn="tl">
                    <a:srgbClr val="C0C0C0"/>
                  </a:outerShdw>
                </a:effectLst>
                <a:latin typeface="Arial" charset="0"/>
              </a:rPr>
              <a:t>: </a:t>
            </a:r>
            <a:r>
              <a:rPr lang="en-US" sz="2400" b="1" dirty="0" smtClean="0">
                <a:solidFill>
                  <a:srgbClr val="312783"/>
                </a:solidFill>
                <a:effectLst>
                  <a:outerShdw blurRad="38100" dist="38100" dir="2700000" algn="tl">
                    <a:srgbClr val="C0C0C0"/>
                  </a:outerShdw>
                </a:effectLst>
                <a:latin typeface="Arial" charset="0"/>
              </a:rPr>
              <a:t>analysis of EDIE blocks typical designs on mechanical impact</a:t>
            </a:r>
            <a:r>
              <a:rPr lang="ru-RU" sz="2400" b="1" dirty="0" smtClean="0">
                <a:solidFill>
                  <a:srgbClr val="312783"/>
                </a:solidFill>
                <a:effectLst>
                  <a:outerShdw blurRad="38100" dist="38100" dir="2700000" algn="tl">
                    <a:srgbClr val="C0C0C0"/>
                  </a:outerShdw>
                </a:effectLst>
                <a:latin typeface="Arial" charset="0"/>
              </a:rPr>
              <a:t> </a:t>
            </a:r>
            <a:r>
              <a:rPr lang="ru-RU" sz="2400" b="1" dirty="0" smtClean="0">
                <a:effectLst>
                  <a:outerShdw blurRad="38100" dist="38100" dir="2700000" algn="tl">
                    <a:srgbClr val="C0C0C0"/>
                  </a:outerShdw>
                </a:effectLst>
                <a:latin typeface="Arial" charset="0"/>
              </a:rPr>
              <a:t/>
            </a:r>
            <a:br>
              <a:rPr lang="ru-RU" sz="2400" b="1" dirty="0" smtClean="0">
                <a:effectLst>
                  <a:outerShdw blurRad="38100" dist="38100" dir="2700000" algn="tl">
                    <a:srgbClr val="C0C0C0"/>
                  </a:outerShdw>
                </a:effectLst>
                <a:latin typeface="Arial" charset="0"/>
              </a:rPr>
            </a:br>
            <a:endParaRPr lang="ru-RU" sz="2400" b="1" dirty="0" smtClean="0">
              <a:effectLst>
                <a:outerShdw blurRad="38100" dist="38100" dir="2700000" algn="tl">
                  <a:srgbClr val="C0C0C0"/>
                </a:outerShdw>
              </a:effectLst>
              <a:latin typeface="Arial" charset="0"/>
            </a:endParaRPr>
          </a:p>
        </p:txBody>
      </p:sp>
      <p:sp>
        <p:nvSpPr>
          <p:cNvPr id="364556" name="Line 12"/>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pic>
        <p:nvPicPr>
          <p:cNvPr id="39940" name="Picture 17"/>
          <p:cNvPicPr>
            <a:picLocks noChangeAspect="1" noChangeArrowheads="1"/>
          </p:cNvPicPr>
          <p:nvPr/>
        </p:nvPicPr>
        <p:blipFill>
          <a:blip r:embed="rId3" cstate="print"/>
          <a:srcRect/>
          <a:stretch>
            <a:fillRect/>
          </a:stretch>
        </p:blipFill>
        <p:spPr bwMode="auto">
          <a:xfrm>
            <a:off x="437089" y="1392990"/>
            <a:ext cx="2421417" cy="1711199"/>
          </a:xfrm>
          <a:prstGeom prst="rect">
            <a:avLst/>
          </a:prstGeom>
          <a:noFill/>
          <a:ln w="9525">
            <a:noFill/>
            <a:miter lim="800000"/>
            <a:headEnd/>
            <a:tailEnd/>
          </a:ln>
        </p:spPr>
      </p:pic>
      <p:pic>
        <p:nvPicPr>
          <p:cNvPr id="39941" name="Picture 18"/>
          <p:cNvPicPr>
            <a:picLocks noChangeAspect="1" noChangeArrowheads="1"/>
          </p:cNvPicPr>
          <p:nvPr/>
        </p:nvPicPr>
        <p:blipFill>
          <a:blip r:embed="rId4" cstate="print"/>
          <a:srcRect/>
          <a:stretch>
            <a:fillRect/>
          </a:stretch>
        </p:blipFill>
        <p:spPr bwMode="auto">
          <a:xfrm>
            <a:off x="3173585" y="1392991"/>
            <a:ext cx="2413372" cy="1707238"/>
          </a:xfrm>
          <a:prstGeom prst="rect">
            <a:avLst/>
          </a:prstGeom>
          <a:noFill/>
          <a:ln w="9525">
            <a:noFill/>
            <a:miter lim="800000"/>
            <a:headEnd/>
            <a:tailEnd/>
          </a:ln>
        </p:spPr>
      </p:pic>
      <p:pic>
        <p:nvPicPr>
          <p:cNvPr id="39942" name="Picture 19"/>
          <p:cNvPicPr>
            <a:picLocks noChangeAspect="1" noChangeArrowheads="1"/>
          </p:cNvPicPr>
          <p:nvPr/>
        </p:nvPicPr>
        <p:blipFill>
          <a:blip r:embed="rId5" cstate="print"/>
          <a:srcRect/>
          <a:stretch>
            <a:fillRect/>
          </a:stretch>
        </p:blipFill>
        <p:spPr bwMode="auto">
          <a:xfrm>
            <a:off x="6032091" y="1213420"/>
            <a:ext cx="2421417" cy="2022806"/>
          </a:xfrm>
          <a:prstGeom prst="rect">
            <a:avLst/>
          </a:prstGeom>
          <a:noFill/>
          <a:ln w="9525">
            <a:noFill/>
            <a:miter lim="800000"/>
            <a:headEnd/>
            <a:tailEnd/>
          </a:ln>
        </p:spPr>
      </p:pic>
      <p:pic>
        <p:nvPicPr>
          <p:cNvPr id="39943" name="Picture 20"/>
          <p:cNvPicPr>
            <a:picLocks noChangeAspect="1" noChangeArrowheads="1"/>
          </p:cNvPicPr>
          <p:nvPr/>
        </p:nvPicPr>
        <p:blipFill>
          <a:blip r:embed="rId6" cstate="print"/>
          <a:srcRect/>
          <a:stretch>
            <a:fillRect/>
          </a:stretch>
        </p:blipFill>
        <p:spPr bwMode="auto">
          <a:xfrm>
            <a:off x="437089" y="3190014"/>
            <a:ext cx="1945447" cy="1354699"/>
          </a:xfrm>
          <a:prstGeom prst="rect">
            <a:avLst/>
          </a:prstGeom>
          <a:noFill/>
          <a:ln w="9525">
            <a:noFill/>
            <a:miter lim="800000"/>
            <a:headEnd/>
            <a:tailEnd/>
          </a:ln>
        </p:spPr>
      </p:pic>
      <p:pic>
        <p:nvPicPr>
          <p:cNvPr id="39944" name="Picture 21"/>
          <p:cNvPicPr>
            <a:picLocks noChangeAspect="1" noChangeArrowheads="1"/>
          </p:cNvPicPr>
          <p:nvPr/>
        </p:nvPicPr>
        <p:blipFill>
          <a:blip r:embed="rId7" cstate="print"/>
          <a:srcRect/>
          <a:stretch>
            <a:fillRect/>
          </a:stretch>
        </p:blipFill>
        <p:spPr bwMode="auto">
          <a:xfrm>
            <a:off x="6943809" y="3369584"/>
            <a:ext cx="1930698" cy="1641220"/>
          </a:xfrm>
          <a:prstGeom prst="rect">
            <a:avLst/>
          </a:prstGeom>
          <a:noFill/>
          <a:ln w="9525">
            <a:noFill/>
            <a:miter lim="800000"/>
            <a:headEnd/>
            <a:tailEnd/>
          </a:ln>
        </p:spPr>
      </p:pic>
      <p:pic>
        <p:nvPicPr>
          <p:cNvPr id="39945" name="Picture 22"/>
          <p:cNvPicPr>
            <a:picLocks noChangeAspect="1" noChangeArrowheads="1"/>
          </p:cNvPicPr>
          <p:nvPr/>
        </p:nvPicPr>
        <p:blipFill>
          <a:blip r:embed="rId8" cstate="print"/>
          <a:srcRect/>
          <a:stretch>
            <a:fillRect/>
          </a:stretch>
        </p:blipFill>
        <p:spPr bwMode="auto">
          <a:xfrm>
            <a:off x="2504545" y="3190013"/>
            <a:ext cx="1891816" cy="1268876"/>
          </a:xfrm>
          <a:prstGeom prst="rect">
            <a:avLst/>
          </a:prstGeom>
          <a:noFill/>
          <a:ln w="9525">
            <a:noFill/>
            <a:miter lim="800000"/>
            <a:headEnd/>
            <a:tailEnd/>
          </a:ln>
        </p:spPr>
      </p:pic>
      <p:pic>
        <p:nvPicPr>
          <p:cNvPr id="39946" name="Picture 23"/>
          <p:cNvPicPr>
            <a:picLocks noChangeAspect="1" noChangeArrowheads="1"/>
          </p:cNvPicPr>
          <p:nvPr/>
        </p:nvPicPr>
        <p:blipFill>
          <a:blip r:embed="rId9" cstate="print"/>
          <a:srcRect/>
          <a:stretch>
            <a:fillRect/>
          </a:stretch>
        </p:blipFill>
        <p:spPr bwMode="auto">
          <a:xfrm>
            <a:off x="4511666" y="4626576"/>
            <a:ext cx="2311474" cy="1387709"/>
          </a:xfrm>
          <a:prstGeom prst="rect">
            <a:avLst/>
          </a:prstGeom>
          <a:noFill/>
          <a:ln w="9525">
            <a:noFill/>
            <a:miter lim="800000"/>
            <a:headEnd/>
            <a:tailEnd/>
          </a:ln>
        </p:spPr>
      </p:pic>
      <p:pic>
        <p:nvPicPr>
          <p:cNvPr id="39947" name="Picture 25"/>
          <p:cNvPicPr>
            <a:picLocks noChangeAspect="1" noChangeArrowheads="1"/>
          </p:cNvPicPr>
          <p:nvPr/>
        </p:nvPicPr>
        <p:blipFill>
          <a:blip r:embed="rId10" cstate="print"/>
          <a:srcRect/>
          <a:stretch>
            <a:fillRect/>
          </a:stretch>
        </p:blipFill>
        <p:spPr bwMode="auto">
          <a:xfrm>
            <a:off x="437089" y="4626576"/>
            <a:ext cx="1946787" cy="1435242"/>
          </a:xfrm>
          <a:prstGeom prst="rect">
            <a:avLst/>
          </a:prstGeom>
          <a:noFill/>
          <a:ln w="9525">
            <a:noFill/>
            <a:miter lim="800000"/>
            <a:headEnd/>
            <a:tailEnd/>
          </a:ln>
        </p:spPr>
      </p:pic>
      <p:pic>
        <p:nvPicPr>
          <p:cNvPr id="39948" name="Picture 26"/>
          <p:cNvPicPr>
            <a:picLocks noChangeAspect="1" noChangeArrowheads="1"/>
          </p:cNvPicPr>
          <p:nvPr/>
        </p:nvPicPr>
        <p:blipFill>
          <a:blip r:embed="rId11" cstate="print"/>
          <a:srcRect/>
          <a:stretch>
            <a:fillRect/>
          </a:stretch>
        </p:blipFill>
        <p:spPr bwMode="auto">
          <a:xfrm>
            <a:off x="2504545" y="4687312"/>
            <a:ext cx="1885112" cy="1267555"/>
          </a:xfrm>
          <a:prstGeom prst="rect">
            <a:avLst/>
          </a:prstGeom>
          <a:noFill/>
          <a:ln w="9525">
            <a:noFill/>
            <a:miter lim="800000"/>
            <a:headEnd/>
            <a:tailEnd/>
          </a:ln>
        </p:spPr>
      </p:pic>
      <p:pic>
        <p:nvPicPr>
          <p:cNvPr id="39949" name="Picture 27"/>
          <p:cNvPicPr>
            <a:picLocks noChangeAspect="1" noChangeArrowheads="1"/>
          </p:cNvPicPr>
          <p:nvPr/>
        </p:nvPicPr>
        <p:blipFill>
          <a:blip r:embed="rId12" cstate="print"/>
          <a:srcRect/>
          <a:stretch>
            <a:fillRect/>
          </a:stretch>
        </p:blipFill>
        <p:spPr bwMode="auto">
          <a:xfrm>
            <a:off x="4632335" y="3129277"/>
            <a:ext cx="1885112" cy="1392990"/>
          </a:xfrm>
          <a:prstGeom prst="rect">
            <a:avLst/>
          </a:prstGeom>
          <a:noFill/>
          <a:ln w="9525">
            <a:noFill/>
            <a:miter lim="800000"/>
            <a:headEnd/>
            <a:tailEnd/>
          </a:ln>
        </p:spPr>
      </p:pic>
      <p:pic>
        <p:nvPicPr>
          <p:cNvPr id="14" name="Рисунок 1" descr="Энергомодель 3аа.jpg"/>
          <p:cNvPicPr>
            <a:picLocks noChangeAspect="1" noChangeArrowheads="1"/>
          </p:cNvPicPr>
          <p:nvPr/>
        </p:nvPicPr>
        <p:blipFill>
          <a:blip r:embed="rId13" cstate="print"/>
          <a:srcRect/>
          <a:stretch>
            <a:fillRect/>
          </a:stretch>
        </p:blipFill>
        <p:spPr bwMode="auto">
          <a:xfrm>
            <a:off x="7644714" y="0"/>
            <a:ext cx="1499286" cy="402721"/>
          </a:xfrm>
          <a:prstGeom prst="rect">
            <a:avLst/>
          </a:prstGeom>
          <a:noFill/>
          <a:ln w="9525">
            <a:noFill/>
            <a:miter lim="800000"/>
            <a:headEnd/>
            <a:tailEnd/>
          </a:ln>
        </p:spPr>
      </p:pic>
      <p:pic>
        <p:nvPicPr>
          <p:cNvPr id="15" name="Рисунок 14" descr="ENERGOMODEL_ENG.eps"/>
          <p:cNvPicPr>
            <a:picLocks noChangeAspect="1"/>
          </p:cNvPicPr>
          <p:nvPr/>
        </p:nvPicPr>
        <p:blipFill>
          <a:blip r:embed="rId14"/>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4556"/>
                                        </p:tgtEl>
                                        <p:attrNameLst>
                                          <p:attrName>style.visibility</p:attrName>
                                        </p:attrNameLst>
                                      </p:cBhvr>
                                      <p:to>
                                        <p:strVal val="visible"/>
                                      </p:to>
                                    </p:set>
                                    <p:animEffect transition="in" filter="strips(downLeft)">
                                      <p:cBhvr>
                                        <p:cTn id="7" dur="500"/>
                                        <p:tgtEl>
                                          <p:spTgt spid="364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Line 3"/>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160769" name="Rectangle 1"/>
          <p:cNvSpPr>
            <a:spLocks noChangeArrowheads="1"/>
          </p:cNvSpPr>
          <p:nvPr/>
        </p:nvSpPr>
        <p:spPr bwMode="auto">
          <a:xfrm>
            <a:off x="0" y="320600"/>
            <a:ext cx="8826208" cy="816131"/>
          </a:xfrm>
          <a:prstGeom prst="rect">
            <a:avLst/>
          </a:prstGeom>
          <a:noFill/>
          <a:ln w="9525">
            <a:noFill/>
            <a:miter lim="800000"/>
            <a:headEnd/>
            <a:tailEnd/>
          </a:ln>
          <a:effectLst/>
        </p:spPr>
        <p:txBody>
          <a:bodyPr wrap="square" lIns="76718" tIns="38359" rIns="76718" bIns="38359" anchor="ctr">
            <a:spAutoFit/>
          </a:bodyPr>
          <a:lstStyle/>
          <a:p>
            <a:pPr algn="ctr" defTabSz="764518" eaLnBrk="0" hangingPunct="0">
              <a:defRPr/>
            </a:pPr>
            <a:r>
              <a:rPr lang="en-US" sz="2400" b="1" dirty="0" err="1" smtClean="0">
                <a:solidFill>
                  <a:srgbClr val="FF0000"/>
                </a:solidFill>
                <a:effectLst>
                  <a:outerShdw blurRad="38100" dist="38100" dir="2700000" algn="tl">
                    <a:srgbClr val="C0C0C0"/>
                  </a:outerShdw>
                </a:effectLst>
                <a:latin typeface="Arial" charset="0"/>
                <a:ea typeface="Arial" charset="0"/>
                <a:cs typeface="Arial" charset="0"/>
              </a:rPr>
              <a:t>Energomodel</a:t>
            </a:r>
            <a:r>
              <a:rPr lang="en-US" sz="2400" b="1" dirty="0" smtClean="0">
                <a:solidFill>
                  <a:srgbClr val="FF0000"/>
                </a:solidFill>
                <a:effectLst>
                  <a:outerShdw blurRad="38100" dist="38100" dir="2700000" algn="tl">
                    <a:srgbClr val="C0C0C0"/>
                  </a:outerShdw>
                </a:effectLst>
                <a:latin typeface="Arial" charset="0"/>
                <a:ea typeface="Arial" charset="0"/>
                <a:cs typeface="Arial" charset="0"/>
              </a:rPr>
              <a:t>-m-cabinet </a:t>
            </a:r>
            <a:r>
              <a:rPr lang="ru-RU" sz="2400" b="1" dirty="0" smtClean="0">
                <a:solidFill>
                  <a:schemeClr val="tx2"/>
                </a:solidFill>
                <a:effectLst>
                  <a:outerShdw blurRad="38100" dist="38100" dir="2700000" algn="tl">
                    <a:srgbClr val="C0C0C0"/>
                  </a:outerShdw>
                </a:effectLst>
              </a:rPr>
              <a:t>: </a:t>
            </a:r>
            <a:r>
              <a:rPr lang="en-US" sz="2400" b="1" dirty="0" smtClean="0">
                <a:solidFill>
                  <a:srgbClr val="312783"/>
                </a:solidFill>
                <a:effectLst>
                  <a:outerShdw blurRad="38100" dist="38100" dir="2700000" algn="tl">
                    <a:srgbClr val="C0C0C0"/>
                  </a:outerShdw>
                </a:effectLst>
                <a:latin typeface="Arial" charset="0"/>
                <a:ea typeface="+mj-ea"/>
                <a:cs typeface="+mj-cs"/>
              </a:rPr>
              <a:t>analysis of</a:t>
            </a:r>
            <a:r>
              <a:rPr lang="en-US" sz="2400" b="1" dirty="0" smtClean="0">
                <a:solidFill>
                  <a:srgbClr val="312783"/>
                </a:solidFill>
                <a:effectLst>
                  <a:outerShdw blurRad="38100" dist="38100" dir="2700000" algn="tl">
                    <a:srgbClr val="C0C0C0"/>
                  </a:outerShdw>
                </a:effectLst>
                <a:latin typeface="Arial" charset="0"/>
              </a:rPr>
              <a:t> cases and EDIE racks</a:t>
            </a:r>
            <a:r>
              <a:rPr lang="en-US" sz="2400" b="1" dirty="0" smtClean="0">
                <a:solidFill>
                  <a:srgbClr val="312783"/>
                </a:solidFill>
                <a:effectLst>
                  <a:outerShdw blurRad="38100" dist="38100" dir="2700000" algn="tl">
                    <a:srgbClr val="C0C0C0"/>
                  </a:outerShdw>
                </a:effectLst>
                <a:latin typeface="Arial" charset="0"/>
                <a:ea typeface="+mj-ea"/>
                <a:cs typeface="+mj-cs"/>
              </a:rPr>
              <a:t> typical designs of on mechanical impact</a:t>
            </a:r>
            <a:endParaRPr lang="ru-RU" sz="2400" b="1" dirty="0">
              <a:solidFill>
                <a:srgbClr val="312783"/>
              </a:solidFill>
              <a:effectLst>
                <a:outerShdw blurRad="38100" dist="38100" dir="2700000" algn="tl">
                  <a:srgbClr val="C0C0C0"/>
                </a:outerShdw>
              </a:effectLst>
              <a:latin typeface="Arial" charset="0"/>
              <a:ea typeface="+mj-ea"/>
              <a:cs typeface="+mj-cs"/>
            </a:endParaRPr>
          </a:p>
        </p:txBody>
      </p:sp>
      <p:pic>
        <p:nvPicPr>
          <p:cNvPr id="44036" name="Рисунок 10" descr="3"/>
          <p:cNvPicPr>
            <a:picLocks noChangeAspect="1" noChangeArrowheads="1"/>
          </p:cNvPicPr>
          <p:nvPr/>
        </p:nvPicPr>
        <p:blipFill>
          <a:blip r:embed="rId3" cstate="print"/>
          <a:srcRect/>
          <a:stretch>
            <a:fillRect/>
          </a:stretch>
        </p:blipFill>
        <p:spPr bwMode="auto">
          <a:xfrm>
            <a:off x="922445" y="1213420"/>
            <a:ext cx="2997945" cy="2109951"/>
          </a:xfrm>
          <a:prstGeom prst="rect">
            <a:avLst/>
          </a:prstGeom>
          <a:noFill/>
          <a:ln w="9525">
            <a:noFill/>
            <a:miter lim="800000"/>
            <a:headEnd/>
            <a:tailEnd/>
          </a:ln>
        </p:spPr>
      </p:pic>
      <p:pic>
        <p:nvPicPr>
          <p:cNvPr id="44037" name="Рисунок 11" descr="1"/>
          <p:cNvPicPr>
            <a:picLocks noChangeAspect="1" noChangeArrowheads="1"/>
          </p:cNvPicPr>
          <p:nvPr/>
        </p:nvPicPr>
        <p:blipFill>
          <a:blip r:embed="rId4" cstate="print"/>
          <a:srcRect/>
          <a:stretch>
            <a:fillRect/>
          </a:stretch>
        </p:blipFill>
        <p:spPr bwMode="auto">
          <a:xfrm>
            <a:off x="4751663" y="1058636"/>
            <a:ext cx="3837262" cy="2944424"/>
          </a:xfrm>
          <a:prstGeom prst="rect">
            <a:avLst/>
          </a:prstGeom>
          <a:noFill/>
          <a:ln w="9525">
            <a:noFill/>
            <a:miter lim="800000"/>
            <a:headEnd/>
            <a:tailEnd/>
          </a:ln>
        </p:spPr>
      </p:pic>
      <p:pic>
        <p:nvPicPr>
          <p:cNvPr id="44038" name="Рисунок 12" descr="2"/>
          <p:cNvPicPr>
            <a:picLocks noChangeAspect="1" noChangeArrowheads="1"/>
          </p:cNvPicPr>
          <p:nvPr/>
        </p:nvPicPr>
        <p:blipFill>
          <a:blip r:embed="rId5" cstate="print"/>
          <a:srcRect/>
          <a:stretch>
            <a:fillRect/>
          </a:stretch>
        </p:blipFill>
        <p:spPr bwMode="auto">
          <a:xfrm>
            <a:off x="922445" y="3323371"/>
            <a:ext cx="3264756" cy="2701476"/>
          </a:xfrm>
          <a:prstGeom prst="rect">
            <a:avLst/>
          </a:prstGeom>
          <a:noFill/>
          <a:ln w="9525">
            <a:noFill/>
            <a:miter lim="800000"/>
            <a:headEnd/>
            <a:tailEnd/>
          </a:ln>
        </p:spPr>
      </p:pic>
      <p:sp>
        <p:nvSpPr>
          <p:cNvPr id="44041" name="Rectangle 7"/>
          <p:cNvSpPr>
            <a:spLocks noChangeArrowheads="1"/>
          </p:cNvSpPr>
          <p:nvPr/>
        </p:nvSpPr>
        <p:spPr bwMode="auto">
          <a:xfrm>
            <a:off x="4329322" y="3938508"/>
            <a:ext cx="4681942" cy="2601235"/>
          </a:xfrm>
          <a:prstGeom prst="rect">
            <a:avLst/>
          </a:prstGeom>
          <a:noFill/>
          <a:ln w="9525">
            <a:noFill/>
            <a:miter lim="800000"/>
            <a:headEnd/>
            <a:tailEnd/>
          </a:ln>
        </p:spPr>
        <p:txBody>
          <a:bodyPr wrap="square" lIns="76718" tIns="38359" rIns="76718" bIns="38359" anchor="ctr">
            <a:spAutoFit/>
          </a:bodyPr>
          <a:lstStyle/>
          <a:p>
            <a:pPr indent="383591" algn="just" eaLnBrk="0" hangingPunct="0"/>
            <a:endParaRPr lang="en-US" sz="1400" dirty="0">
              <a:solidFill>
                <a:srgbClr val="312783"/>
              </a:solidFill>
              <a:cs typeface="Times New Roman" pitchFamily="18" charset="0"/>
            </a:endParaRPr>
          </a:p>
          <a:p>
            <a:pPr indent="383591" algn="just" eaLnBrk="0" hangingPunct="0"/>
            <a:r>
              <a:rPr lang="en-US" sz="1400" dirty="0" smtClean="0">
                <a:solidFill>
                  <a:srgbClr val="312783"/>
                </a:solidFill>
                <a:cs typeface="Times New Roman" pitchFamily="18" charset="0"/>
              </a:rPr>
              <a:t>The technology is to calculate the mechanical characteristics of EDIE </a:t>
            </a:r>
            <a:r>
              <a:rPr lang="en-US" sz="1400" dirty="0">
                <a:solidFill>
                  <a:srgbClr val="312783"/>
                </a:solidFill>
                <a:cs typeface="Times New Roman" pitchFamily="18" charset="0"/>
              </a:rPr>
              <a:t>typical </a:t>
            </a:r>
            <a:r>
              <a:rPr lang="en-US" sz="1400" dirty="0" smtClean="0">
                <a:solidFill>
                  <a:srgbClr val="312783"/>
                </a:solidFill>
                <a:cs typeface="Times New Roman" pitchFamily="18" charset="0"/>
              </a:rPr>
              <a:t>cabinets and pillars  exposed to harmonic and random vibrations, single and multiple shocks, linear accelerations. The graphical interface of input-output information allows for input of the structure according to the existing assembly drawing, as well as displaying the results of the calculation of </a:t>
            </a:r>
            <a:r>
              <a:rPr lang="en-US" sz="1400" dirty="0">
                <a:solidFill>
                  <a:srgbClr val="312783"/>
                </a:solidFill>
                <a:cs typeface="Times New Roman" pitchFamily="18" charset="0"/>
              </a:rPr>
              <a:t>the structures </a:t>
            </a:r>
            <a:r>
              <a:rPr lang="en-US" sz="1400" dirty="0" smtClean="0">
                <a:solidFill>
                  <a:srgbClr val="312783"/>
                </a:solidFill>
                <a:cs typeface="Times New Roman" pitchFamily="18" charset="0"/>
              </a:rPr>
              <a:t>mechanical characteristics. Implemented local database has </a:t>
            </a:r>
            <a:r>
              <a:rPr lang="en-US" sz="1400" dirty="0" err="1" smtClean="0">
                <a:solidFill>
                  <a:srgbClr val="312783"/>
                </a:solidFill>
                <a:cs typeface="Times New Roman" pitchFamily="18" charset="0"/>
              </a:rPr>
              <a:t>physico</a:t>
            </a:r>
            <a:r>
              <a:rPr lang="en-US" sz="1400" dirty="0" smtClean="0">
                <a:solidFill>
                  <a:srgbClr val="312783"/>
                </a:solidFill>
                <a:cs typeface="Times New Roman" pitchFamily="18" charset="0"/>
              </a:rPr>
              <a:t> -mechanical parameters of structural materials necessary for the calculation of mechanical characteristics.</a:t>
            </a:r>
          </a:p>
          <a:p>
            <a:pPr indent="383591" algn="just" eaLnBrk="0" hangingPunct="0"/>
            <a:endParaRPr lang="en-US" sz="1000" dirty="0">
              <a:solidFill>
                <a:srgbClr val="312783"/>
              </a:solidFill>
              <a:cs typeface="Times New Roman" pitchFamily="18" charset="0"/>
            </a:endParaRPr>
          </a:p>
        </p:txBody>
      </p:sp>
      <p:pic>
        <p:nvPicPr>
          <p:cNvPr id="10" name="Рисунок 1" descr="Энергомодель 3аа.jpg"/>
          <p:cNvPicPr>
            <a:picLocks noChangeAspect="1" noChangeArrowheads="1"/>
          </p:cNvPicPr>
          <p:nvPr/>
        </p:nvPicPr>
        <p:blipFill>
          <a:blip r:embed="rId6" cstate="print"/>
          <a:srcRect/>
          <a:stretch>
            <a:fillRect/>
          </a:stretch>
        </p:blipFill>
        <p:spPr bwMode="auto">
          <a:xfrm>
            <a:off x="7644714" y="0"/>
            <a:ext cx="1499286" cy="402721"/>
          </a:xfrm>
          <a:prstGeom prst="rect">
            <a:avLst/>
          </a:prstGeom>
          <a:noFill/>
          <a:ln w="9525">
            <a:noFill/>
            <a:miter lim="800000"/>
            <a:headEnd/>
            <a:tailEnd/>
          </a:ln>
        </p:spPr>
      </p:pic>
      <p:sp>
        <p:nvSpPr>
          <p:cNvPr id="11" name="Прямоугольник 10"/>
          <p:cNvSpPr/>
          <p:nvPr/>
        </p:nvSpPr>
        <p:spPr>
          <a:xfrm>
            <a:off x="4952708" y="3760581"/>
            <a:ext cx="3435171" cy="369332"/>
          </a:xfrm>
          <a:prstGeom prst="rect">
            <a:avLst/>
          </a:prstGeom>
        </p:spPr>
        <p:txBody>
          <a:bodyPr wrap="none">
            <a:spAutoFit/>
          </a:bodyPr>
          <a:lstStyle/>
          <a:p>
            <a:r>
              <a:rPr lang="en-US" dirty="0" smtClean="0">
                <a:solidFill>
                  <a:srgbClr val="312783"/>
                </a:solidFill>
              </a:rPr>
              <a:t>Accelerations in the cabinet model</a:t>
            </a:r>
            <a:endParaRPr lang="ru-RU" dirty="0">
              <a:solidFill>
                <a:srgbClr val="312783"/>
              </a:solidFill>
            </a:endParaRPr>
          </a:p>
        </p:txBody>
      </p:sp>
      <p:sp>
        <p:nvSpPr>
          <p:cNvPr id="12" name="Прямоугольник 11"/>
          <p:cNvSpPr/>
          <p:nvPr/>
        </p:nvSpPr>
        <p:spPr>
          <a:xfrm>
            <a:off x="1431880" y="5962820"/>
            <a:ext cx="2935675" cy="369332"/>
          </a:xfrm>
          <a:prstGeom prst="rect">
            <a:avLst/>
          </a:prstGeom>
        </p:spPr>
        <p:txBody>
          <a:bodyPr wrap="none">
            <a:spAutoFit/>
          </a:bodyPr>
          <a:lstStyle/>
          <a:p>
            <a:r>
              <a:rPr lang="en-US" dirty="0" smtClean="0">
                <a:solidFill>
                  <a:srgbClr val="312783"/>
                </a:solidFill>
              </a:rPr>
              <a:t>Stresses in the cabinet model</a:t>
            </a:r>
            <a:endParaRPr lang="ru-RU" dirty="0">
              <a:solidFill>
                <a:srgbClr val="312783"/>
              </a:solidFill>
            </a:endParaRPr>
          </a:p>
        </p:txBody>
      </p:sp>
      <p:pic>
        <p:nvPicPr>
          <p:cNvPr id="13" name="Рисунок 12" descr="ENERGOMODEL_ENG.eps"/>
          <p:cNvPicPr>
            <a:picLocks noChangeAspect="1"/>
          </p:cNvPicPr>
          <p:nvPr/>
        </p:nvPicPr>
        <p:blipFill>
          <a:blip r:embed="rId7"/>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6595"/>
                                        </p:tgtEl>
                                        <p:attrNameLst>
                                          <p:attrName>style.visibility</p:attrName>
                                        </p:attrNameLst>
                                      </p:cBhvr>
                                      <p:to>
                                        <p:strVal val="visible"/>
                                      </p:to>
                                    </p:set>
                                    <p:animEffect transition="in" filter="strips(downLeft)">
                                      <p:cBhvr>
                                        <p:cTn id="7" dur="500"/>
                                        <p:tgtEl>
                                          <p:spTgt spid="36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41514" y="388389"/>
            <a:ext cx="8904515" cy="1893337"/>
          </a:xfrm>
          <a:prstGeom prst="rect">
            <a:avLst/>
          </a:prstGeom>
          <a:noFill/>
          <a:ln w="9525">
            <a:noFill/>
            <a:miter lim="800000"/>
            <a:headEnd/>
            <a:tailEnd/>
          </a:ln>
          <a:effectLst/>
        </p:spPr>
        <p:txBody>
          <a:bodyPr wrap="square" lIns="76706" tIns="38353" rIns="76706" bIns="38353">
            <a:spAutoFit/>
          </a:bodyPr>
          <a:lstStyle/>
          <a:p>
            <a:pPr algn="ctr">
              <a:defRPr/>
            </a:pPr>
            <a:r>
              <a:rPr lang="en-US" sz="2000" b="1" dirty="0" smtClean="0">
                <a:solidFill>
                  <a:srgbClr val="FF0000"/>
                </a:solidFill>
                <a:effectLst>
                  <a:outerShdw blurRad="38100" dist="38100" dir="2700000" algn="tl">
                    <a:srgbClr val="C0C0C0"/>
                  </a:outerShdw>
                </a:effectLst>
                <a:latin typeface="Arial" pitchFamily="34" charset="0"/>
                <a:cs typeface="Arial" pitchFamily="34" charset="0"/>
              </a:rPr>
              <a:t>Energomodel-m-3d</a:t>
            </a:r>
            <a:r>
              <a:rPr lang="ru-RU" sz="2000" b="1" dirty="0" smtClean="0">
                <a:solidFill>
                  <a:schemeClr val="tx2"/>
                </a:solidFill>
                <a:effectLst>
                  <a:outerShdw blurRad="38100" dist="38100" dir="2700000" algn="tl">
                    <a:srgbClr val="C0C0C0"/>
                  </a:outerShdw>
                </a:effectLst>
                <a:latin typeface="Arial" pitchFamily="34" charset="0"/>
                <a:cs typeface="Arial" pitchFamily="34" charset="0"/>
              </a:rPr>
              <a:t>: </a:t>
            </a:r>
            <a:r>
              <a:rPr lang="en-US" sz="2000" b="1" dirty="0" smtClean="0">
                <a:solidFill>
                  <a:srgbClr val="312783"/>
                </a:solidFill>
                <a:effectLst>
                  <a:outerShdw blurRad="38100" dist="38100" dir="2700000" algn="tl">
                    <a:srgbClr val="C0C0C0"/>
                  </a:outerShdw>
                </a:effectLst>
                <a:latin typeface="Arial" charset="0"/>
                <a:ea typeface="+mj-ea"/>
                <a:cs typeface="+mj-cs"/>
              </a:rPr>
              <a:t>strength and reliability</a:t>
            </a:r>
            <a:r>
              <a:rPr lang="en-US" sz="2000" b="1" dirty="0" smtClean="0">
                <a:solidFill>
                  <a:srgbClr val="312783"/>
                </a:solidFill>
                <a:effectLst>
                  <a:outerShdw blurRad="38100" dist="38100" dir="2700000" algn="tl">
                    <a:srgbClr val="C0C0C0"/>
                  </a:outerShdw>
                </a:effectLst>
                <a:latin typeface="Arial" charset="0"/>
              </a:rPr>
              <a:t> analysis</a:t>
            </a:r>
            <a:r>
              <a:rPr lang="en-US" sz="2000" b="1" dirty="0" smtClean="0">
                <a:solidFill>
                  <a:srgbClr val="312783"/>
                </a:solidFill>
                <a:effectLst>
                  <a:outerShdw blurRad="38100" dist="38100" dir="2700000" algn="tl">
                    <a:srgbClr val="C0C0C0"/>
                  </a:outerShdw>
                </a:effectLst>
                <a:latin typeface="Arial" charset="0"/>
                <a:ea typeface="+mj-ea"/>
                <a:cs typeface="+mj-cs"/>
              </a:rPr>
              <a:t> of arbitrary volume constructions of EDIE creations in </a:t>
            </a:r>
            <a:r>
              <a:rPr lang="en-US" sz="2000" b="1" dirty="0" err="1" smtClean="0">
                <a:solidFill>
                  <a:srgbClr val="312783"/>
                </a:solidFill>
                <a:effectLst>
                  <a:outerShdw blurRad="38100" dist="38100" dir="2700000" algn="tl">
                    <a:srgbClr val="C0C0C0"/>
                  </a:outerShdw>
                </a:effectLst>
                <a:latin typeface="Arial" charset="0"/>
                <a:ea typeface="+mj-ea"/>
                <a:cs typeface="+mj-cs"/>
              </a:rPr>
              <a:t>proengineer</a:t>
            </a:r>
            <a:r>
              <a:rPr lang="en-US" sz="2000" b="1" dirty="0" smtClean="0">
                <a:solidFill>
                  <a:srgbClr val="312783"/>
                </a:solidFill>
                <a:effectLst>
                  <a:outerShdw blurRad="38100" dist="38100" dir="2700000" algn="tl">
                    <a:srgbClr val="C0C0C0"/>
                  </a:outerShdw>
                </a:effectLst>
                <a:latin typeface="Arial" charset="0"/>
                <a:ea typeface="+mj-ea"/>
                <a:cs typeface="+mj-cs"/>
              </a:rPr>
              <a:t>, </a:t>
            </a:r>
            <a:r>
              <a:rPr lang="en-US" sz="2000" b="1" dirty="0" err="1" smtClean="0">
                <a:solidFill>
                  <a:srgbClr val="312783"/>
                </a:solidFill>
                <a:effectLst>
                  <a:outerShdw blurRad="38100" dist="38100" dir="2700000" algn="tl">
                    <a:srgbClr val="C0C0C0"/>
                  </a:outerShdw>
                </a:effectLst>
                <a:latin typeface="Arial" charset="0"/>
                <a:ea typeface="+mj-ea"/>
                <a:cs typeface="+mj-cs"/>
              </a:rPr>
              <a:t>solidworks</a:t>
            </a:r>
            <a:r>
              <a:rPr lang="en-US" sz="2000" b="1" dirty="0" smtClean="0">
                <a:solidFill>
                  <a:srgbClr val="312783"/>
                </a:solidFill>
                <a:effectLst>
                  <a:outerShdw blurRad="38100" dist="38100" dir="2700000" algn="tl">
                    <a:srgbClr val="C0C0C0"/>
                  </a:outerShdw>
                </a:effectLst>
                <a:latin typeface="Arial" charset="0"/>
                <a:ea typeface="+mj-ea"/>
                <a:cs typeface="+mj-cs"/>
              </a:rPr>
              <a:t> systems and other cad-systems in </a:t>
            </a:r>
            <a:r>
              <a:rPr lang="en-US" sz="2000" b="1" dirty="0" err="1" smtClean="0">
                <a:solidFill>
                  <a:srgbClr val="312783"/>
                </a:solidFill>
                <a:effectLst>
                  <a:outerShdw blurRad="38100" dist="38100" dir="2700000" algn="tl">
                    <a:srgbClr val="C0C0C0"/>
                  </a:outerShdw>
                </a:effectLst>
                <a:latin typeface="Arial" charset="0"/>
                <a:ea typeface="+mj-ea"/>
                <a:cs typeface="+mj-cs"/>
              </a:rPr>
              <a:t>iges</a:t>
            </a:r>
            <a:r>
              <a:rPr lang="en-US" sz="2000" b="1" dirty="0" smtClean="0">
                <a:solidFill>
                  <a:srgbClr val="312783"/>
                </a:solidFill>
                <a:effectLst>
                  <a:outerShdw blurRad="38100" dist="38100" dir="2700000" algn="tl">
                    <a:srgbClr val="C0C0C0"/>
                  </a:outerShdw>
                </a:effectLst>
                <a:latin typeface="Arial" charset="0"/>
                <a:ea typeface="+mj-ea"/>
                <a:cs typeface="+mj-cs"/>
              </a:rPr>
              <a:t>, step and sat formats, to mechanical applications</a:t>
            </a:r>
            <a:endParaRPr lang="ru-RU" sz="2000" b="1" dirty="0" smtClean="0">
              <a:solidFill>
                <a:srgbClr val="312783"/>
              </a:solidFill>
              <a:effectLst>
                <a:outerShdw blurRad="38100" dist="38100" dir="2700000" algn="tl">
                  <a:srgbClr val="C0C0C0"/>
                </a:outerShdw>
              </a:effectLst>
              <a:latin typeface="Arial" charset="0"/>
              <a:ea typeface="+mj-ea"/>
              <a:cs typeface="+mj-cs"/>
            </a:endParaRPr>
          </a:p>
          <a:p>
            <a:pPr>
              <a:defRPr/>
            </a:pPr>
            <a:endParaRPr lang="ru-RU" sz="2000" b="1" dirty="0" smtClean="0">
              <a:solidFill>
                <a:schemeClr val="tx2"/>
              </a:solidFill>
              <a:effectLst>
                <a:outerShdw blurRad="38100" dist="38100" dir="2700000" algn="tl">
                  <a:srgbClr val="C0C0C0"/>
                </a:outerShdw>
              </a:effectLst>
            </a:endParaRPr>
          </a:p>
          <a:p>
            <a:pPr>
              <a:defRPr/>
            </a:pPr>
            <a:endParaRPr lang="ru-RU" b="1" dirty="0">
              <a:solidFill>
                <a:schemeClr val="tx2"/>
              </a:solidFill>
              <a:effectLst>
                <a:outerShdw blurRad="38100" dist="38100" dir="2700000" algn="tl">
                  <a:srgbClr val="C0C0C0"/>
                </a:outerShdw>
              </a:effectLst>
            </a:endParaRPr>
          </a:p>
        </p:txBody>
      </p:sp>
      <p:sp>
        <p:nvSpPr>
          <p:cNvPr id="45059" name="Text Box 5"/>
          <p:cNvSpPr txBox="1">
            <a:spLocks noChangeArrowheads="1"/>
          </p:cNvSpPr>
          <p:nvPr/>
        </p:nvSpPr>
        <p:spPr bwMode="auto">
          <a:xfrm>
            <a:off x="325518" y="1615281"/>
            <a:ext cx="3507435" cy="3947319"/>
          </a:xfrm>
          <a:prstGeom prst="rect">
            <a:avLst/>
          </a:prstGeom>
          <a:solidFill>
            <a:srgbClr val="FFFFFF"/>
          </a:solidFill>
          <a:ln w="9525">
            <a:solidFill>
              <a:srgbClr val="000000"/>
            </a:solidFill>
            <a:miter lim="800000"/>
            <a:headEnd/>
            <a:tailEnd/>
          </a:ln>
        </p:spPr>
        <p:txBody>
          <a:bodyPr lIns="76718" tIns="38359" rIns="76718" bIns="38359"/>
          <a:lstStyle/>
          <a:p>
            <a:pPr defTabSz="764518"/>
            <a:r>
              <a:rPr lang="en-US" sz="1000" b="1" dirty="0" smtClean="0"/>
              <a:t>1</a:t>
            </a:r>
            <a:r>
              <a:rPr lang="en-US" sz="1600" dirty="0" smtClean="0">
                <a:solidFill>
                  <a:srgbClr val="312783"/>
                </a:solidFill>
              </a:rPr>
              <a:t>. </a:t>
            </a:r>
            <a:r>
              <a:rPr lang="en-US" sz="1600" dirty="0" smtClean="0">
                <a:solidFill>
                  <a:srgbClr val="312783"/>
                </a:solidFill>
                <a:latin typeface="Arial" charset="0"/>
                <a:ea typeface="Arial" charset="0"/>
                <a:cs typeface="Arial" charset="0"/>
              </a:rPr>
              <a:t>Import of structure geometry (IGES, STEP, SAT)</a:t>
            </a: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2. Setting Material Attributes and Grid Parameters</a:t>
            </a: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3. Setting the boundary conditions for fixing the device</a:t>
            </a: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4. Building a finite element model of the device</a:t>
            </a: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5. Setting the parameters of mechanical action</a:t>
            </a: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6. Simulation</a:t>
            </a:r>
            <a:endParaRPr lang="ru-RU" sz="1600" dirty="0" smtClean="0">
              <a:solidFill>
                <a:srgbClr val="312783"/>
              </a:solidFill>
              <a:latin typeface="Arial" charset="0"/>
              <a:ea typeface="Arial" charset="0"/>
              <a:cs typeface="Arial" charset="0"/>
            </a:endParaRPr>
          </a:p>
          <a:p>
            <a:pPr defTabSz="764518"/>
            <a:endParaRPr lang="en-US" sz="1600" dirty="0" smtClean="0">
              <a:solidFill>
                <a:srgbClr val="312783"/>
              </a:solidFill>
              <a:latin typeface="Arial" charset="0"/>
              <a:ea typeface="Arial" charset="0"/>
              <a:cs typeface="Arial" charset="0"/>
            </a:endParaRPr>
          </a:p>
          <a:p>
            <a:pPr defTabSz="764518"/>
            <a:r>
              <a:rPr lang="en-US" sz="1600" dirty="0" smtClean="0">
                <a:solidFill>
                  <a:srgbClr val="312783"/>
                </a:solidFill>
                <a:latin typeface="Arial" charset="0"/>
                <a:ea typeface="Arial" charset="0"/>
                <a:cs typeface="Arial" charset="0"/>
              </a:rPr>
              <a:t>7. Analysis of simulation results</a:t>
            </a:r>
            <a:endParaRPr lang="ru-RU" sz="1600" dirty="0">
              <a:solidFill>
                <a:srgbClr val="312783"/>
              </a:solidFill>
              <a:latin typeface="Arial" charset="0"/>
              <a:ea typeface="Arial" charset="0"/>
              <a:cs typeface="Arial" charset="0"/>
            </a:endParaRPr>
          </a:p>
        </p:txBody>
      </p:sp>
      <p:pic>
        <p:nvPicPr>
          <p:cNvPr id="45060" name="Picture 6"/>
          <p:cNvPicPr>
            <a:picLocks noChangeAspect="1" noChangeArrowheads="1"/>
          </p:cNvPicPr>
          <p:nvPr/>
        </p:nvPicPr>
        <p:blipFill>
          <a:blip r:embed="rId3" cstate="print"/>
          <a:srcRect/>
          <a:stretch>
            <a:fillRect/>
          </a:stretch>
        </p:blipFill>
        <p:spPr bwMode="auto">
          <a:xfrm>
            <a:off x="5605728" y="1615281"/>
            <a:ext cx="3081072" cy="2216490"/>
          </a:xfrm>
          <a:prstGeom prst="rect">
            <a:avLst/>
          </a:prstGeom>
          <a:noFill/>
          <a:ln w="9525">
            <a:noFill/>
            <a:miter lim="800000"/>
            <a:headEnd/>
            <a:tailEnd/>
          </a:ln>
        </p:spPr>
      </p:pic>
      <p:pic>
        <p:nvPicPr>
          <p:cNvPr id="45061" name="Picture 7" descr="untitle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64408" y="3588940"/>
            <a:ext cx="4364181" cy="3314128"/>
          </a:xfrm>
          <a:prstGeom prst="rect">
            <a:avLst/>
          </a:prstGeom>
          <a:noFill/>
          <a:ln w="9525">
            <a:noFill/>
            <a:miter lim="800000"/>
            <a:headEnd/>
            <a:tailEnd/>
          </a:ln>
        </p:spPr>
      </p:pic>
      <p:pic>
        <p:nvPicPr>
          <p:cNvPr id="6" name="Рисунок 1" descr="Энергомодель 3аа.jpg"/>
          <p:cNvPicPr>
            <a:picLocks noChangeAspect="1" noChangeArrowheads="1"/>
          </p:cNvPicPr>
          <p:nvPr/>
        </p:nvPicPr>
        <p:blipFill>
          <a:blip r:embed="rId5" cstate="print"/>
          <a:srcRect/>
          <a:stretch>
            <a:fillRect/>
          </a:stretch>
        </p:blipFill>
        <p:spPr bwMode="auto">
          <a:xfrm>
            <a:off x="7644714" y="0"/>
            <a:ext cx="1499286" cy="402721"/>
          </a:xfrm>
          <a:prstGeom prst="rect">
            <a:avLst/>
          </a:prstGeom>
          <a:noFill/>
          <a:ln w="9525">
            <a:noFill/>
            <a:miter lim="800000"/>
            <a:headEnd/>
            <a:tailEnd/>
          </a:ln>
        </p:spPr>
      </p:pic>
      <p:pic>
        <p:nvPicPr>
          <p:cNvPr id="7" name="Рисунок 6" descr="ENERGOMODEL_ENG.eps"/>
          <p:cNvPicPr>
            <a:picLocks noChangeAspect="1"/>
          </p:cNvPicPr>
          <p:nvPr/>
        </p:nvPicPr>
        <p:blipFill>
          <a:blip r:embed="rId6"/>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46083" name="Rectangle 4"/>
          <p:cNvSpPr>
            <a:spLocks noChangeArrowheads="1"/>
          </p:cNvSpPr>
          <p:nvPr/>
        </p:nvSpPr>
        <p:spPr bwMode="auto">
          <a:xfrm>
            <a:off x="469267" y="359128"/>
            <a:ext cx="4047988" cy="446799"/>
          </a:xfrm>
          <a:prstGeom prst="rect">
            <a:avLst/>
          </a:prstGeom>
          <a:noFill/>
          <a:ln w="9525">
            <a:noFill/>
            <a:miter lim="800000"/>
            <a:headEnd/>
            <a:tailEnd/>
          </a:ln>
        </p:spPr>
        <p:txBody>
          <a:bodyPr wrap="none" lIns="76718" tIns="38359" rIns="76718" bIns="38359" anchor="ctr">
            <a:spAutoFit/>
          </a:bodyPr>
          <a:lstStyle/>
          <a:p>
            <a:pPr indent="383591" algn="ctr"/>
            <a:r>
              <a:rPr lang="en-US" sz="2400" b="1" dirty="0">
                <a:solidFill>
                  <a:srgbClr val="312783"/>
                </a:solidFill>
                <a:effectLst>
                  <a:outerShdw blurRad="38100" dist="38100" dir="2700000" algn="tl">
                    <a:srgbClr val="C0C0C0"/>
                  </a:outerShdw>
                </a:effectLst>
                <a:latin typeface="Arial" charset="0"/>
                <a:ea typeface="+mj-ea"/>
                <a:cs typeface="+mj-cs"/>
              </a:rPr>
              <a:t>Arbitrary constructions </a:t>
            </a:r>
            <a:endParaRPr lang="ru-RU" sz="2400" b="1" dirty="0">
              <a:solidFill>
                <a:srgbClr val="312783"/>
              </a:solidFill>
              <a:effectLst>
                <a:outerShdw blurRad="38100" dist="38100" dir="2700000" algn="tl">
                  <a:srgbClr val="C0C0C0"/>
                </a:outerShdw>
              </a:effectLst>
              <a:latin typeface="Arial" charset="0"/>
              <a:ea typeface="+mj-ea"/>
              <a:cs typeface="+mj-cs"/>
            </a:endParaRPr>
          </a:p>
        </p:txBody>
      </p:sp>
      <p:sp>
        <p:nvSpPr>
          <p:cNvPr id="46084" name="Rectangle 9"/>
          <p:cNvSpPr>
            <a:spLocks noChangeArrowheads="1"/>
          </p:cNvSpPr>
          <p:nvPr/>
        </p:nvSpPr>
        <p:spPr bwMode="auto">
          <a:xfrm>
            <a:off x="193070" y="4808483"/>
            <a:ext cx="154999" cy="354466"/>
          </a:xfrm>
          <a:prstGeom prst="rect">
            <a:avLst/>
          </a:prstGeom>
          <a:noFill/>
          <a:ln w="9525">
            <a:noFill/>
            <a:miter lim="800000"/>
            <a:headEnd/>
            <a:tailEnd/>
          </a:ln>
        </p:spPr>
        <p:txBody>
          <a:bodyPr wrap="none" lIns="76718" tIns="38359" rIns="76718" bIns="38359" anchor="ctr">
            <a:spAutoFit/>
          </a:bodyPr>
          <a:lstStyle/>
          <a:p>
            <a:endParaRPr lang="ru-RU"/>
          </a:p>
        </p:txBody>
      </p:sp>
      <p:sp>
        <p:nvSpPr>
          <p:cNvPr id="46085" name="Rectangle 11"/>
          <p:cNvSpPr>
            <a:spLocks noChangeArrowheads="1"/>
          </p:cNvSpPr>
          <p:nvPr/>
        </p:nvSpPr>
        <p:spPr bwMode="auto">
          <a:xfrm>
            <a:off x="0" y="2637795"/>
            <a:ext cx="154999" cy="354466"/>
          </a:xfrm>
          <a:prstGeom prst="rect">
            <a:avLst/>
          </a:prstGeom>
          <a:noFill/>
          <a:ln w="9525">
            <a:noFill/>
            <a:miter lim="800000"/>
            <a:headEnd/>
            <a:tailEnd/>
          </a:ln>
        </p:spPr>
        <p:txBody>
          <a:bodyPr wrap="none" lIns="76718" tIns="38359" rIns="76718" bIns="38359" anchor="ctr">
            <a:spAutoFit/>
          </a:bodyPr>
          <a:lstStyle/>
          <a:p>
            <a:endParaRPr lang="ru-RU"/>
          </a:p>
        </p:txBody>
      </p:sp>
      <p:pic>
        <p:nvPicPr>
          <p:cNvPr id="46086" name="Picture 3"/>
          <p:cNvPicPr>
            <a:picLocks noGrp="1" noChangeAspect="1" noChangeArrowheads="1"/>
          </p:cNvPicPr>
          <p:nvPr>
            <p:ph idx="1"/>
          </p:nvPr>
        </p:nvPicPr>
        <p:blipFill>
          <a:blip r:embed="rId3" cstate="print"/>
          <a:srcRect/>
          <a:stretch>
            <a:fillRect/>
          </a:stretch>
        </p:blipFill>
        <p:spPr>
          <a:xfrm>
            <a:off x="469267" y="1230585"/>
            <a:ext cx="3298276" cy="2436082"/>
          </a:xfrm>
          <a:noFill/>
        </p:spPr>
      </p:pic>
      <p:pic>
        <p:nvPicPr>
          <p:cNvPr id="46087" name="Picture 4"/>
          <p:cNvPicPr>
            <a:picLocks noChangeAspect="1" noChangeArrowheads="1"/>
          </p:cNvPicPr>
          <p:nvPr/>
        </p:nvPicPr>
        <p:blipFill>
          <a:blip r:embed="rId4" cstate="print"/>
          <a:srcRect/>
          <a:stretch>
            <a:fillRect/>
          </a:stretch>
        </p:blipFill>
        <p:spPr bwMode="auto">
          <a:xfrm>
            <a:off x="3968657" y="1230585"/>
            <a:ext cx="1950810" cy="2436082"/>
          </a:xfrm>
          <a:prstGeom prst="rect">
            <a:avLst/>
          </a:prstGeom>
          <a:noFill/>
          <a:ln w="9525">
            <a:noFill/>
            <a:miter lim="800000"/>
            <a:headEnd/>
            <a:tailEnd/>
          </a:ln>
        </p:spPr>
      </p:pic>
      <p:pic>
        <p:nvPicPr>
          <p:cNvPr id="46088" name="Picture 5"/>
          <p:cNvPicPr>
            <a:picLocks noChangeAspect="1" noChangeArrowheads="1"/>
          </p:cNvPicPr>
          <p:nvPr/>
        </p:nvPicPr>
        <p:blipFill>
          <a:blip r:embed="rId5" cstate="print"/>
          <a:srcRect/>
          <a:stretch>
            <a:fillRect/>
          </a:stretch>
        </p:blipFill>
        <p:spPr bwMode="auto">
          <a:xfrm>
            <a:off x="6140692" y="1230585"/>
            <a:ext cx="2715044" cy="1782499"/>
          </a:xfrm>
          <a:prstGeom prst="rect">
            <a:avLst/>
          </a:prstGeom>
          <a:noFill/>
          <a:ln w="9525">
            <a:noFill/>
            <a:miter lim="800000"/>
            <a:headEnd/>
            <a:tailEnd/>
          </a:ln>
        </p:spPr>
      </p:pic>
      <p:pic>
        <p:nvPicPr>
          <p:cNvPr id="46089" name="Picture 6"/>
          <p:cNvPicPr>
            <a:picLocks noChangeAspect="1" noChangeArrowheads="1"/>
          </p:cNvPicPr>
          <p:nvPr/>
        </p:nvPicPr>
        <p:blipFill>
          <a:blip r:embed="rId6" cstate="print"/>
          <a:srcRect/>
          <a:stretch>
            <a:fillRect/>
          </a:stretch>
        </p:blipFill>
        <p:spPr bwMode="auto">
          <a:xfrm>
            <a:off x="469267" y="3726084"/>
            <a:ext cx="3105206" cy="2479654"/>
          </a:xfrm>
          <a:prstGeom prst="rect">
            <a:avLst/>
          </a:prstGeom>
          <a:noFill/>
          <a:ln w="9525">
            <a:noFill/>
            <a:miter lim="800000"/>
            <a:headEnd/>
            <a:tailEnd/>
          </a:ln>
        </p:spPr>
      </p:pic>
      <p:pic>
        <p:nvPicPr>
          <p:cNvPr id="46090" name="Picture 7"/>
          <p:cNvPicPr>
            <a:picLocks noChangeAspect="1" noChangeArrowheads="1"/>
          </p:cNvPicPr>
          <p:nvPr/>
        </p:nvPicPr>
        <p:blipFill>
          <a:blip r:embed="rId7" cstate="print"/>
          <a:srcRect/>
          <a:stretch>
            <a:fillRect/>
          </a:stretch>
        </p:blipFill>
        <p:spPr bwMode="auto">
          <a:xfrm>
            <a:off x="3697823" y="3590086"/>
            <a:ext cx="5037245" cy="2712039"/>
          </a:xfrm>
          <a:prstGeom prst="rect">
            <a:avLst/>
          </a:prstGeom>
          <a:noFill/>
          <a:ln w="9525">
            <a:noFill/>
            <a:miter lim="800000"/>
            <a:headEnd/>
            <a:tailEnd/>
          </a:ln>
        </p:spPr>
      </p:pic>
      <p:pic>
        <p:nvPicPr>
          <p:cNvPr id="11" name="Рисунок 1" descr="Энергомодель 3аа.jpg"/>
          <p:cNvPicPr>
            <a:picLocks noChangeAspect="1" noChangeArrowheads="1"/>
          </p:cNvPicPr>
          <p:nvPr/>
        </p:nvPicPr>
        <p:blipFill>
          <a:blip r:embed="rId8" cstate="print"/>
          <a:srcRect/>
          <a:stretch>
            <a:fillRect/>
          </a:stretch>
        </p:blipFill>
        <p:spPr bwMode="auto">
          <a:xfrm>
            <a:off x="7644714" y="0"/>
            <a:ext cx="1499286" cy="402721"/>
          </a:xfrm>
          <a:prstGeom prst="rect">
            <a:avLst/>
          </a:prstGeom>
          <a:noFill/>
          <a:ln w="9525">
            <a:noFill/>
            <a:miter lim="800000"/>
            <a:headEnd/>
            <a:tailEnd/>
          </a:ln>
        </p:spPr>
      </p:pic>
      <p:pic>
        <p:nvPicPr>
          <p:cNvPr id="12" name="Рисунок 11" descr="ENERGOMODEL_ENG.eps"/>
          <p:cNvPicPr>
            <a:picLocks noChangeAspect="1"/>
          </p:cNvPicPr>
          <p:nvPr/>
        </p:nvPicPr>
        <p:blipFill>
          <a:blip r:embed="rId9"/>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Line 3"/>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179201" name="Rectangle 1"/>
          <p:cNvSpPr>
            <a:spLocks noChangeArrowheads="1"/>
          </p:cNvSpPr>
          <p:nvPr/>
        </p:nvSpPr>
        <p:spPr bwMode="auto">
          <a:xfrm>
            <a:off x="119743" y="249511"/>
            <a:ext cx="8842074" cy="816131"/>
          </a:xfrm>
          <a:prstGeom prst="rect">
            <a:avLst/>
          </a:prstGeom>
          <a:noFill/>
          <a:ln w="9525">
            <a:noFill/>
            <a:miter lim="800000"/>
            <a:headEnd/>
            <a:tailEnd/>
          </a:ln>
          <a:effectLst/>
        </p:spPr>
        <p:txBody>
          <a:bodyPr wrap="square" lIns="76718" tIns="38359" rIns="76718" bIns="38359" anchor="ctr">
            <a:spAutoFit/>
          </a:bodyPr>
          <a:lstStyle/>
          <a:p>
            <a:pPr algn="ctr" defTabSz="764518" eaLnBrk="0" hangingPunct="0">
              <a:defRPr/>
            </a:pPr>
            <a:r>
              <a:rPr lang="en-US" sz="2400" b="1" dirty="0" err="1" smtClean="0">
                <a:solidFill>
                  <a:srgbClr val="FF0000"/>
                </a:solidFill>
                <a:effectLst>
                  <a:outerShdw blurRad="38100" dist="38100" dir="2700000" algn="tl">
                    <a:srgbClr val="C0C0C0"/>
                  </a:outerShdw>
                </a:effectLst>
                <a:latin typeface="Arial" charset="0"/>
                <a:ea typeface="Arial" charset="0"/>
                <a:cs typeface="Arial" charset="0"/>
              </a:rPr>
              <a:t>Energomodel</a:t>
            </a:r>
            <a:r>
              <a:rPr lang="en-US" sz="2400" b="1" dirty="0" smtClean="0">
                <a:solidFill>
                  <a:srgbClr val="FF0000"/>
                </a:solidFill>
                <a:effectLst>
                  <a:outerShdw blurRad="38100" dist="38100" dir="2700000" algn="tl">
                    <a:srgbClr val="C0C0C0"/>
                  </a:outerShdw>
                </a:effectLst>
                <a:latin typeface="Arial" charset="0"/>
                <a:ea typeface="Arial" charset="0"/>
                <a:cs typeface="Arial" charset="0"/>
              </a:rPr>
              <a:t>-id</a:t>
            </a:r>
            <a:r>
              <a:rPr lang="ru-RU" sz="2400" b="1" dirty="0" smtClean="0">
                <a:solidFill>
                  <a:srgbClr val="FF0000"/>
                </a:solidFill>
                <a:effectLst>
                  <a:outerShdw blurRad="38100" dist="38100" dir="2700000" algn="tl">
                    <a:srgbClr val="C0C0C0"/>
                  </a:outerShdw>
                </a:effectLst>
                <a:latin typeface="Arial" charset="0"/>
                <a:ea typeface="Arial" charset="0"/>
                <a:cs typeface="Arial" charset="0"/>
              </a:rPr>
              <a:t>:</a:t>
            </a:r>
            <a:r>
              <a:rPr lang="ru-RU" sz="2400" b="1" dirty="0" smtClean="0">
                <a:solidFill>
                  <a:schemeClr val="tx2"/>
                </a:solidFill>
                <a:effectLst>
                  <a:outerShdw blurRad="38100" dist="38100" dir="2700000" algn="tl">
                    <a:srgbClr val="C0C0C0"/>
                  </a:outerShdw>
                </a:effectLst>
                <a:latin typeface="Arial" charset="0"/>
                <a:ea typeface="Arial" charset="0"/>
                <a:cs typeface="Arial" charset="0"/>
              </a:rPr>
              <a:t> </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identification of physical-mechanical parameters of models of EDIE</a:t>
            </a:r>
            <a:endParaRPr lang="ru-RU" sz="2400" b="1" dirty="0">
              <a:solidFill>
                <a:srgbClr val="312783"/>
              </a:solidFill>
              <a:effectLst>
                <a:outerShdw blurRad="38100" dist="38100" dir="2700000" algn="tl">
                  <a:srgbClr val="C0C0C0"/>
                </a:outerShdw>
              </a:effectLst>
              <a:latin typeface="Arial" charset="0"/>
              <a:ea typeface="Arial" charset="0"/>
              <a:cs typeface="Arial" charset="0"/>
            </a:endParaRPr>
          </a:p>
        </p:txBody>
      </p:sp>
      <p:sp>
        <p:nvSpPr>
          <p:cNvPr id="52231" name="Rectangle 5"/>
          <p:cNvSpPr>
            <a:spLocks noChangeArrowheads="1"/>
          </p:cNvSpPr>
          <p:nvPr/>
        </p:nvSpPr>
        <p:spPr bwMode="auto">
          <a:xfrm>
            <a:off x="4694010" y="3976843"/>
            <a:ext cx="4012902" cy="2047237"/>
          </a:xfrm>
          <a:prstGeom prst="rect">
            <a:avLst/>
          </a:prstGeom>
          <a:noFill/>
          <a:ln w="9525">
            <a:noFill/>
            <a:miter lim="800000"/>
            <a:headEnd/>
            <a:tailEnd/>
          </a:ln>
        </p:spPr>
        <p:txBody>
          <a:bodyPr wrap="square" lIns="76718" tIns="38359" rIns="76718" bIns="38359" anchor="ctr">
            <a:spAutoFit/>
          </a:bodyPr>
          <a:lstStyle/>
          <a:p>
            <a:pPr indent="383591" algn="just" eaLnBrk="0" hangingPunct="0"/>
            <a:r>
              <a:rPr lang="en-US" sz="1600" dirty="0" smtClean="0">
                <a:solidFill>
                  <a:srgbClr val="312783"/>
                </a:solidFill>
                <a:cs typeface="Times New Roman" pitchFamily="18" charset="0"/>
              </a:rPr>
              <a:t>The technology is for the identification of </a:t>
            </a:r>
            <a:r>
              <a:rPr lang="en-US" sz="1600" dirty="0" err="1" smtClean="0">
                <a:solidFill>
                  <a:srgbClr val="312783"/>
                </a:solidFill>
                <a:cs typeface="Times New Roman" pitchFamily="18" charset="0"/>
              </a:rPr>
              <a:t>physicomechanical</a:t>
            </a:r>
            <a:r>
              <a:rPr lang="en-US" sz="1600" dirty="0" smtClean="0">
                <a:solidFill>
                  <a:srgbClr val="312783"/>
                </a:solidFill>
                <a:cs typeface="Times New Roman" pitchFamily="18" charset="0"/>
              </a:rPr>
              <a:t> and </a:t>
            </a:r>
            <a:r>
              <a:rPr lang="en-US" sz="1600" dirty="0" err="1" smtClean="0">
                <a:solidFill>
                  <a:srgbClr val="312783"/>
                </a:solidFill>
                <a:cs typeface="Times New Roman" pitchFamily="18" charset="0"/>
              </a:rPr>
              <a:t>thermophysical</a:t>
            </a:r>
            <a:r>
              <a:rPr lang="en-US" sz="1600" dirty="0" smtClean="0">
                <a:solidFill>
                  <a:srgbClr val="312783"/>
                </a:solidFill>
                <a:cs typeface="Times New Roman" pitchFamily="18" charset="0"/>
              </a:rPr>
              <a:t> parameters of EDIE models and, above all, of: the elastic modulus of the material, the Poisson’s ratio of the material; mechanical loss coefficient (MLC) at the starting point; the coefficient of dependence of the MLC from mechanical stress.</a:t>
            </a:r>
            <a:endParaRPr lang="ru-RU" sz="1600" dirty="0">
              <a:solidFill>
                <a:srgbClr val="312783"/>
              </a:solidFill>
            </a:endParaRPr>
          </a:p>
        </p:txBody>
      </p:sp>
      <p:pic>
        <p:nvPicPr>
          <p:cNvPr id="8" name="Рисунок 1" descr="Энергомодель 3аа.jpg"/>
          <p:cNvPicPr>
            <a:picLocks noChangeAspect="1" noChangeArrowheads="1"/>
          </p:cNvPicPr>
          <p:nvPr/>
        </p:nvPicPr>
        <p:blipFill>
          <a:blip r:embed="rId3" cstate="print"/>
          <a:srcRect/>
          <a:stretch>
            <a:fillRect/>
          </a:stretch>
        </p:blipFill>
        <p:spPr bwMode="auto">
          <a:xfrm>
            <a:off x="7644714" y="0"/>
            <a:ext cx="1499286" cy="402721"/>
          </a:xfrm>
          <a:prstGeom prst="rect">
            <a:avLst/>
          </a:prstGeom>
          <a:noFill/>
          <a:ln w="9525">
            <a:noFill/>
            <a:miter lim="800000"/>
            <a:headEnd/>
            <a:tailEnd/>
          </a:ln>
        </p:spPr>
      </p:pic>
      <p:pic>
        <p:nvPicPr>
          <p:cNvPr id="9" name="Рисунок 8"/>
          <p:cNvPicPr/>
          <p:nvPr/>
        </p:nvPicPr>
        <p:blipFill>
          <a:blip r:embed="rId4">
            <a:extLst>
              <a:ext uri="{28A0092B-C50C-407E-A947-70E740481C1C}">
                <a14:useLocalDpi xmlns:a14="http://schemas.microsoft.com/office/drawing/2010/main" xmlns="" val="0"/>
              </a:ext>
            </a:extLst>
          </a:blip>
          <a:srcRect/>
          <a:stretch>
            <a:fillRect/>
          </a:stretch>
        </p:blipFill>
        <p:spPr bwMode="auto">
          <a:xfrm>
            <a:off x="838553" y="3731639"/>
            <a:ext cx="3397398" cy="2689860"/>
          </a:xfrm>
          <a:prstGeom prst="rect">
            <a:avLst/>
          </a:prstGeom>
          <a:noFill/>
          <a:ln>
            <a:noFill/>
          </a:ln>
        </p:spPr>
      </p:pic>
      <p:pic>
        <p:nvPicPr>
          <p:cNvPr id="10" name="Рисунок 9"/>
          <p:cNvPicPr/>
          <p:nvPr/>
        </p:nvPicPr>
        <p:blipFill>
          <a:blip r:embed="rId5">
            <a:extLst>
              <a:ext uri="{28A0092B-C50C-407E-A947-70E740481C1C}">
                <a14:useLocalDpi xmlns:a14="http://schemas.microsoft.com/office/drawing/2010/main" xmlns="" val="0"/>
              </a:ext>
            </a:extLst>
          </a:blip>
          <a:srcRect/>
          <a:stretch>
            <a:fillRect/>
          </a:stretch>
        </p:blipFill>
        <p:spPr bwMode="auto">
          <a:xfrm>
            <a:off x="850754" y="1029613"/>
            <a:ext cx="3340048" cy="2656936"/>
          </a:xfrm>
          <a:prstGeom prst="rect">
            <a:avLst/>
          </a:prstGeom>
          <a:noFill/>
          <a:ln>
            <a:noFill/>
          </a:ln>
        </p:spPr>
      </p:pic>
      <p:pic>
        <p:nvPicPr>
          <p:cNvPr id="11" name="Рисунок 10"/>
          <p:cNvPicPr/>
          <p:nvPr/>
        </p:nvPicPr>
        <p:blipFill>
          <a:blip r:embed="rId6">
            <a:extLst>
              <a:ext uri="{28A0092B-C50C-407E-A947-70E740481C1C}">
                <a14:useLocalDpi xmlns:a14="http://schemas.microsoft.com/office/drawing/2010/main" xmlns="" val="0"/>
              </a:ext>
            </a:extLst>
          </a:blip>
          <a:srcRect/>
          <a:stretch>
            <a:fillRect/>
          </a:stretch>
        </p:blipFill>
        <p:spPr bwMode="auto">
          <a:xfrm>
            <a:off x="4852824" y="1069669"/>
            <a:ext cx="3441940" cy="2725105"/>
          </a:xfrm>
          <a:prstGeom prst="rect">
            <a:avLst/>
          </a:prstGeom>
          <a:noFill/>
          <a:ln>
            <a:noFill/>
          </a:ln>
        </p:spPr>
      </p:pic>
      <p:pic>
        <p:nvPicPr>
          <p:cNvPr id="12" name="Рисунок 11" descr="ENERGOMODEL_ENG.eps"/>
          <p:cNvPicPr>
            <a:picLocks noChangeAspect="1"/>
          </p:cNvPicPr>
          <p:nvPr/>
        </p:nvPicPr>
        <p:blipFill>
          <a:blip r:embed="rId7"/>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6595"/>
                                        </p:tgtEl>
                                        <p:attrNameLst>
                                          <p:attrName>style.visibility</p:attrName>
                                        </p:attrNameLst>
                                      </p:cBhvr>
                                      <p:to>
                                        <p:strVal val="visible"/>
                                      </p:to>
                                    </p:set>
                                    <p:animEffect transition="in" filter="strips(downLeft)">
                                      <p:cBhvr>
                                        <p:cTn id="7" dur="500"/>
                                        <p:tgtEl>
                                          <p:spTgt spid="36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type="title"/>
          </p:nvPr>
        </p:nvSpPr>
        <p:spPr>
          <a:xfrm>
            <a:off x="191553" y="368282"/>
            <a:ext cx="8972735" cy="1139479"/>
          </a:xfrm>
        </p:spPr>
        <p:txBody>
          <a:bodyPr>
            <a:noAutofit/>
          </a:bodyPr>
          <a:lstStyle/>
          <a:p>
            <a:pPr>
              <a:defRPr/>
            </a:pPr>
            <a:r>
              <a:rPr lang="en-US" sz="2400" b="1" dirty="0" err="1" smtClean="0">
                <a:solidFill>
                  <a:srgbClr val="FF0000"/>
                </a:solidFill>
                <a:effectLst>
                  <a:outerShdw blurRad="38100" dist="38100" dir="2700000" algn="tl">
                    <a:srgbClr val="C0C0C0"/>
                  </a:outerShdw>
                </a:effectLst>
                <a:latin typeface="Arial" charset="0"/>
                <a:ea typeface="Arial" charset="0"/>
                <a:cs typeface="Arial" charset="0"/>
              </a:rPr>
              <a:t>Energomodel</a:t>
            </a:r>
            <a:r>
              <a:rPr lang="ru-RU" sz="2400" b="1" dirty="0" smtClean="0">
                <a:solidFill>
                  <a:srgbClr val="FF0000"/>
                </a:solidFill>
                <a:effectLst>
                  <a:outerShdw blurRad="38100" dist="38100" dir="2700000" algn="tl">
                    <a:srgbClr val="C0C0C0"/>
                  </a:outerShdw>
                </a:effectLst>
                <a:latin typeface="Arial" charset="0"/>
                <a:ea typeface="Arial" charset="0"/>
                <a:cs typeface="Arial" charset="0"/>
              </a:rPr>
              <a:t>-</a:t>
            </a:r>
            <a:r>
              <a:rPr lang="en-US" sz="2400" b="1" dirty="0" smtClean="0">
                <a:solidFill>
                  <a:srgbClr val="FF0000"/>
                </a:solidFill>
                <a:effectLst>
                  <a:outerShdw blurRad="38100" dist="38100" dir="2700000" algn="tl">
                    <a:srgbClr val="C0C0C0"/>
                  </a:outerShdw>
                </a:effectLst>
                <a:latin typeface="Arial" charset="0"/>
                <a:ea typeface="Arial" charset="0"/>
                <a:cs typeface="Arial" charset="0"/>
              </a:rPr>
              <a:t>v</a:t>
            </a:r>
            <a:r>
              <a:rPr lang="ru-RU" sz="2400" b="1" dirty="0" smtClean="0">
                <a:solidFill>
                  <a:srgbClr val="FF0000"/>
                </a:solidFill>
                <a:effectLst>
                  <a:outerShdw blurRad="38100" dist="38100" dir="2700000" algn="tl">
                    <a:srgbClr val="C0C0C0"/>
                  </a:outerShdw>
                </a:effectLst>
                <a:latin typeface="Arial" charset="0"/>
                <a:ea typeface="Arial" charset="0"/>
                <a:cs typeface="Arial" charset="0"/>
              </a:rPr>
              <a:t>: </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analysis and maintenance of resistance to mechanical impact of EDIE constructions on </a:t>
            </a:r>
            <a:r>
              <a:rPr lang="en-US" sz="2400" b="1" dirty="0" err="1" smtClean="0">
                <a:solidFill>
                  <a:srgbClr val="312783"/>
                </a:solidFill>
                <a:effectLst>
                  <a:outerShdw blurRad="38100" dist="38100" dir="2700000" algn="tl">
                    <a:srgbClr val="C0C0C0"/>
                  </a:outerShdw>
                </a:effectLst>
                <a:latin typeface="Arial" charset="0"/>
                <a:ea typeface="Arial" charset="0"/>
                <a:cs typeface="Arial" charset="0"/>
              </a:rPr>
              <a:t>vibrizers</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 </a:t>
            </a:r>
            <a:r>
              <a:rPr lang="ru-RU" sz="2400" b="1" dirty="0" smtClean="0">
                <a:solidFill>
                  <a:srgbClr val="312783"/>
                </a:solidFill>
                <a:effectLst>
                  <a:outerShdw blurRad="38100" dist="38100" dir="2700000" algn="tl">
                    <a:srgbClr val="C0C0C0"/>
                  </a:outerShdw>
                </a:effectLst>
                <a:latin typeface="Arial" charset="0"/>
                <a:ea typeface="Arial" charset="0"/>
                <a:cs typeface="Arial" charset="0"/>
              </a:rPr>
              <a:t/>
            </a:r>
            <a:br>
              <a:rPr lang="ru-RU" sz="2400" b="1" dirty="0" smtClean="0">
                <a:solidFill>
                  <a:srgbClr val="312783"/>
                </a:solidFill>
                <a:effectLst>
                  <a:outerShdw blurRad="38100" dist="38100" dir="2700000" algn="tl">
                    <a:srgbClr val="C0C0C0"/>
                  </a:outerShdw>
                </a:effectLst>
                <a:latin typeface="Arial" charset="0"/>
                <a:ea typeface="Arial" charset="0"/>
                <a:cs typeface="Arial" charset="0"/>
              </a:rPr>
            </a:br>
            <a:endParaRPr lang="ru-RU" sz="2400" b="1" dirty="0">
              <a:solidFill>
                <a:srgbClr val="312783"/>
              </a:solidFill>
              <a:effectLst>
                <a:outerShdw blurRad="38100" dist="38100" dir="2700000" algn="tl">
                  <a:srgbClr val="C0C0C0"/>
                </a:outerShdw>
              </a:effectLst>
              <a:latin typeface="Arial" charset="0"/>
              <a:ea typeface="Arial" charset="0"/>
              <a:cs typeface="Arial" charset="0"/>
            </a:endParaRPr>
          </a:p>
        </p:txBody>
      </p:sp>
      <p:sp>
        <p:nvSpPr>
          <p:cNvPr id="53251" name="Rectangle 4"/>
          <p:cNvSpPr>
            <a:spLocks noGrp="1" noChangeArrowheads="1"/>
          </p:cNvSpPr>
          <p:nvPr>
            <p:ph type="body" sz="half" idx="1"/>
          </p:nvPr>
        </p:nvSpPr>
        <p:spPr>
          <a:xfrm>
            <a:off x="245106" y="1157119"/>
            <a:ext cx="8727629" cy="1736286"/>
          </a:xfrm>
        </p:spPr>
        <p:txBody>
          <a:bodyPr>
            <a:normAutofit lnSpcReduction="10000"/>
          </a:bodyPr>
          <a:lstStyle/>
          <a:p>
            <a:pPr algn="just">
              <a:buNone/>
            </a:pPr>
            <a:r>
              <a:rPr lang="en-US" sz="1300" b="1" dirty="0" smtClean="0"/>
              <a:t>-  </a:t>
            </a:r>
            <a:r>
              <a:rPr lang="en-US" sz="1600" dirty="0" smtClean="0">
                <a:solidFill>
                  <a:srgbClr val="312783"/>
                </a:solidFill>
                <a:latin typeface="Arial" charset="0"/>
                <a:ea typeface="Arial" charset="0"/>
                <a:cs typeface="Arial" charset="0"/>
              </a:rPr>
              <a:t>analyze the mechanical characteristics of the cabinets, racks and EDIE blocks installed on </a:t>
            </a:r>
            <a:r>
              <a:rPr lang="en-US" sz="1600" dirty="0" err="1" smtClean="0">
                <a:solidFill>
                  <a:srgbClr val="312783"/>
                </a:solidFill>
                <a:latin typeface="Arial" charset="0"/>
                <a:ea typeface="Arial" charset="0"/>
                <a:cs typeface="Arial" charset="0"/>
              </a:rPr>
              <a:t>vibrationinsulators</a:t>
            </a:r>
            <a:r>
              <a:rPr lang="en-US" sz="1600" dirty="0" smtClean="0">
                <a:solidFill>
                  <a:srgbClr val="312783"/>
                </a:solidFill>
                <a:latin typeface="Arial" charset="0"/>
                <a:ea typeface="Arial" charset="0"/>
                <a:cs typeface="Arial" charset="0"/>
              </a:rPr>
              <a:t>, when exposed to harmonic vibration, random vibration, shock loads, linear acceleration, when exposed to acoustic noise and to make decisions based on the obtained mechanical characteristics in order to ensure the stability of EDIE under mechanical stress.</a:t>
            </a:r>
          </a:p>
          <a:p>
            <a:pPr algn="just">
              <a:buNone/>
            </a:pPr>
            <a:r>
              <a:rPr lang="en-US" sz="1600" dirty="0" smtClean="0">
                <a:solidFill>
                  <a:srgbClr val="312783"/>
                </a:solidFill>
                <a:latin typeface="Arial" charset="0"/>
                <a:ea typeface="Arial" charset="0"/>
                <a:cs typeface="Arial" charset="0"/>
              </a:rPr>
              <a:t>-  	identify the parameters of vibration isolators, as well as the optimization of their parameters in order to reduce the load on the structure.</a:t>
            </a:r>
            <a:endParaRPr lang="ru-RU" sz="1600" dirty="0" smtClean="0">
              <a:solidFill>
                <a:srgbClr val="312783"/>
              </a:solidFill>
              <a:latin typeface="Arial" charset="0"/>
              <a:ea typeface="Arial" charset="0"/>
              <a:cs typeface="Arial" charset="0"/>
            </a:endParaRPr>
          </a:p>
        </p:txBody>
      </p:sp>
      <p:sp>
        <p:nvSpPr>
          <p:cNvPr id="53253" name="Text Box 6"/>
          <p:cNvSpPr txBox="1">
            <a:spLocks noChangeArrowheads="1"/>
          </p:cNvSpPr>
          <p:nvPr/>
        </p:nvSpPr>
        <p:spPr bwMode="auto">
          <a:xfrm>
            <a:off x="1226798" y="4888009"/>
            <a:ext cx="3587880" cy="354450"/>
          </a:xfrm>
          <a:prstGeom prst="rect">
            <a:avLst/>
          </a:prstGeom>
          <a:noFill/>
          <a:ln w="9525">
            <a:noFill/>
            <a:miter lim="800000"/>
            <a:headEnd/>
            <a:tailEnd/>
          </a:ln>
        </p:spPr>
        <p:txBody>
          <a:bodyPr lIns="76701" tIns="38351" rIns="76701" bIns="38351">
            <a:spAutoFit/>
          </a:bodyPr>
          <a:lstStyle/>
          <a:p>
            <a:pPr defTabSz="765850">
              <a:spcBef>
                <a:spcPct val="50000"/>
              </a:spcBef>
            </a:pPr>
            <a:endParaRPr lang="ru-RU" dirty="0"/>
          </a:p>
        </p:txBody>
      </p:sp>
      <p:sp>
        <p:nvSpPr>
          <p:cNvPr id="53254" name="Text Box 7"/>
          <p:cNvSpPr txBox="1">
            <a:spLocks noChangeArrowheads="1"/>
          </p:cNvSpPr>
          <p:nvPr/>
        </p:nvSpPr>
        <p:spPr bwMode="auto">
          <a:xfrm>
            <a:off x="557757" y="3794743"/>
            <a:ext cx="2493818" cy="354466"/>
          </a:xfrm>
          <a:prstGeom prst="rect">
            <a:avLst/>
          </a:prstGeom>
          <a:noFill/>
          <a:ln w="9525">
            <a:noFill/>
            <a:miter lim="800000"/>
            <a:headEnd/>
            <a:tailEnd/>
          </a:ln>
        </p:spPr>
        <p:txBody>
          <a:bodyPr lIns="76718" tIns="38359" rIns="76718" bIns="38359">
            <a:spAutoFit/>
          </a:bodyPr>
          <a:lstStyle/>
          <a:p>
            <a:pPr defTabSz="765850">
              <a:spcBef>
                <a:spcPct val="50000"/>
              </a:spcBef>
            </a:pPr>
            <a:endParaRPr lang="ru-RU" dirty="0"/>
          </a:p>
        </p:txBody>
      </p:sp>
      <p:sp>
        <p:nvSpPr>
          <p:cNvPr id="369672" name="Line 8"/>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pic>
        <p:nvPicPr>
          <p:cNvPr id="53256" name="Picture 9"/>
          <p:cNvPicPr>
            <a:picLocks noChangeAspect="1" noChangeArrowheads="1"/>
          </p:cNvPicPr>
          <p:nvPr/>
        </p:nvPicPr>
        <p:blipFill>
          <a:blip r:embed="rId3" cstate="print"/>
          <a:srcRect/>
          <a:stretch>
            <a:fillRect/>
          </a:stretch>
        </p:blipFill>
        <p:spPr bwMode="auto">
          <a:xfrm>
            <a:off x="679767" y="3549154"/>
            <a:ext cx="1930698" cy="1600288"/>
          </a:xfrm>
          <a:prstGeom prst="rect">
            <a:avLst/>
          </a:prstGeom>
          <a:noFill/>
          <a:ln w="9525">
            <a:noFill/>
            <a:miter lim="800000"/>
            <a:headEnd/>
            <a:tailEnd/>
          </a:ln>
        </p:spPr>
      </p:pic>
      <p:sp>
        <p:nvSpPr>
          <p:cNvPr id="53257" name="Text Box 10"/>
          <p:cNvSpPr txBox="1">
            <a:spLocks noChangeArrowheads="1"/>
          </p:cNvSpPr>
          <p:nvPr/>
        </p:nvSpPr>
        <p:spPr bwMode="auto">
          <a:xfrm>
            <a:off x="619432" y="2949706"/>
            <a:ext cx="1834163" cy="475333"/>
          </a:xfrm>
          <a:prstGeom prst="rect">
            <a:avLst/>
          </a:prstGeom>
          <a:solidFill>
            <a:srgbClr val="FFFFFF"/>
          </a:solidFill>
          <a:ln w="9525">
            <a:noFill/>
            <a:miter lim="800000"/>
            <a:headEnd/>
            <a:tailEnd/>
          </a:ln>
        </p:spPr>
        <p:txBody>
          <a:bodyPr lIns="76718" tIns="38359" rIns="76718" bIns="38359"/>
          <a:lstStyle/>
          <a:p>
            <a:pPr algn="ctr" defTabSz="764518"/>
            <a:r>
              <a:rPr lang="en-US" sz="1200" i="1" dirty="0" smtClean="0">
                <a:solidFill>
                  <a:srgbClr val="FF00FF"/>
                </a:solidFill>
              </a:rPr>
              <a:t>Graphic input design and impact</a:t>
            </a:r>
            <a:endParaRPr lang="ru-RU" dirty="0"/>
          </a:p>
        </p:txBody>
      </p:sp>
      <p:pic>
        <p:nvPicPr>
          <p:cNvPr id="53260" name="Picture 13"/>
          <p:cNvPicPr>
            <a:picLocks noChangeAspect="1" noChangeArrowheads="1"/>
          </p:cNvPicPr>
          <p:nvPr/>
        </p:nvPicPr>
        <p:blipFill>
          <a:blip r:embed="rId4" cstate="print"/>
          <a:srcRect/>
          <a:stretch>
            <a:fillRect/>
          </a:stretch>
        </p:blipFill>
        <p:spPr bwMode="auto">
          <a:xfrm>
            <a:off x="679767" y="4926300"/>
            <a:ext cx="1834163" cy="1243788"/>
          </a:xfrm>
          <a:prstGeom prst="rect">
            <a:avLst/>
          </a:prstGeom>
          <a:noFill/>
          <a:ln w="9525">
            <a:noFill/>
            <a:miter lim="800000"/>
            <a:headEnd/>
            <a:tailEnd/>
          </a:ln>
        </p:spPr>
      </p:pic>
      <p:pic>
        <p:nvPicPr>
          <p:cNvPr id="53264" name="Picture 17"/>
          <p:cNvPicPr>
            <a:picLocks noChangeAspect="1" noChangeArrowheads="1"/>
          </p:cNvPicPr>
          <p:nvPr/>
        </p:nvPicPr>
        <p:blipFill>
          <a:blip r:embed="rId5" cstate="print"/>
          <a:srcRect/>
          <a:stretch>
            <a:fillRect/>
          </a:stretch>
        </p:blipFill>
        <p:spPr bwMode="auto">
          <a:xfrm>
            <a:off x="6883474" y="3009123"/>
            <a:ext cx="2027233" cy="1705918"/>
          </a:xfrm>
          <a:prstGeom prst="rect">
            <a:avLst/>
          </a:prstGeom>
          <a:noFill/>
          <a:ln w="9525">
            <a:noFill/>
            <a:miter lim="800000"/>
            <a:headEnd/>
            <a:tailEnd/>
          </a:ln>
        </p:spPr>
      </p:pic>
      <p:sp>
        <p:nvSpPr>
          <p:cNvPr id="53265" name="Text Box 18"/>
          <p:cNvSpPr txBox="1">
            <a:spLocks noChangeArrowheads="1"/>
          </p:cNvSpPr>
          <p:nvPr/>
        </p:nvSpPr>
        <p:spPr bwMode="auto">
          <a:xfrm>
            <a:off x="2747223" y="3041660"/>
            <a:ext cx="3861396" cy="190133"/>
          </a:xfrm>
          <a:prstGeom prst="rect">
            <a:avLst/>
          </a:prstGeom>
          <a:solidFill>
            <a:srgbClr val="FFFFFF"/>
          </a:solidFill>
          <a:ln w="9525">
            <a:noFill/>
            <a:miter lim="800000"/>
            <a:headEnd/>
            <a:tailEnd/>
          </a:ln>
        </p:spPr>
        <p:txBody>
          <a:bodyPr lIns="76718" tIns="38359" rIns="76718" bIns="38359"/>
          <a:lstStyle/>
          <a:p>
            <a:pPr algn="ctr" defTabSz="764518"/>
            <a:r>
              <a:rPr lang="en-US" sz="1100" i="1" dirty="0" smtClean="0">
                <a:solidFill>
                  <a:srgbClr val="FF00FF"/>
                </a:solidFill>
              </a:rPr>
              <a:t>The results of optimization of vibration isolator parameters</a:t>
            </a:r>
            <a:endParaRPr lang="ru-RU" dirty="0"/>
          </a:p>
        </p:txBody>
      </p:sp>
      <p:sp>
        <p:nvSpPr>
          <p:cNvPr id="53266" name="Text Box 19"/>
          <p:cNvSpPr txBox="1">
            <a:spLocks noChangeArrowheads="1"/>
          </p:cNvSpPr>
          <p:nvPr/>
        </p:nvSpPr>
        <p:spPr bwMode="auto">
          <a:xfrm>
            <a:off x="6651523" y="2949706"/>
            <a:ext cx="2492477" cy="179570"/>
          </a:xfrm>
          <a:prstGeom prst="rect">
            <a:avLst/>
          </a:prstGeom>
          <a:solidFill>
            <a:srgbClr val="FFFFFF"/>
          </a:solidFill>
          <a:ln w="9525">
            <a:noFill/>
            <a:miter lim="800000"/>
            <a:headEnd/>
            <a:tailEnd/>
          </a:ln>
        </p:spPr>
        <p:txBody>
          <a:bodyPr lIns="76718" tIns="38359" rIns="76718" bIns="38359"/>
          <a:lstStyle/>
          <a:p>
            <a:pPr algn="ctr" defTabSz="764518"/>
            <a:r>
              <a:rPr lang="en-US" sz="1100" i="1" dirty="0" smtClean="0">
                <a:solidFill>
                  <a:srgbClr val="FF00FF"/>
                </a:solidFill>
              </a:rPr>
              <a:t>Simulation results</a:t>
            </a:r>
            <a:endParaRPr lang="ru-RU" dirty="0"/>
          </a:p>
        </p:txBody>
      </p:sp>
      <p:pic>
        <p:nvPicPr>
          <p:cNvPr id="19" name="Рисунок 1" descr="Энергомодель 3аа.jpg"/>
          <p:cNvPicPr>
            <a:picLocks noChangeAspect="1" noChangeArrowheads="1"/>
          </p:cNvPicPr>
          <p:nvPr/>
        </p:nvPicPr>
        <p:blipFill>
          <a:blip r:embed="rId6" cstate="print"/>
          <a:srcRect/>
          <a:stretch>
            <a:fillRect/>
          </a:stretch>
        </p:blipFill>
        <p:spPr bwMode="auto">
          <a:xfrm>
            <a:off x="7644714" y="0"/>
            <a:ext cx="1499286" cy="402721"/>
          </a:xfrm>
          <a:prstGeom prst="rect">
            <a:avLst/>
          </a:prstGeom>
          <a:noFill/>
          <a:ln w="9525">
            <a:noFill/>
            <a:miter lim="800000"/>
            <a:headEnd/>
            <a:tailEnd/>
          </a:ln>
        </p:spPr>
      </p:pic>
      <p:pic>
        <p:nvPicPr>
          <p:cNvPr id="20" name="Рисунок 19"/>
          <p:cNvPicPr/>
          <p:nvPr/>
        </p:nvPicPr>
        <p:blipFill>
          <a:blip r:embed="rId7">
            <a:extLst>
              <a:ext uri="{28A0092B-C50C-407E-A947-70E740481C1C}">
                <a14:useLocalDpi xmlns:a14="http://schemas.microsoft.com/office/drawing/2010/main" xmlns="" val="0"/>
              </a:ext>
            </a:extLst>
          </a:blip>
          <a:srcRect/>
          <a:stretch>
            <a:fillRect/>
          </a:stretch>
        </p:blipFill>
        <p:spPr bwMode="auto">
          <a:xfrm>
            <a:off x="7271741" y="4774135"/>
            <a:ext cx="1454400" cy="1461600"/>
          </a:xfrm>
          <a:prstGeom prst="rect">
            <a:avLst/>
          </a:prstGeom>
          <a:noFill/>
          <a:ln>
            <a:noFill/>
          </a:ln>
        </p:spPr>
      </p:pic>
      <p:pic>
        <p:nvPicPr>
          <p:cNvPr id="21" name="Рисунок 20"/>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50130" y="3307912"/>
            <a:ext cx="3074400" cy="2120400"/>
          </a:xfrm>
          <a:prstGeom prst="rect">
            <a:avLst/>
          </a:prstGeom>
          <a:noFill/>
          <a:ln>
            <a:noFill/>
          </a:ln>
        </p:spPr>
      </p:pic>
      <p:pic>
        <p:nvPicPr>
          <p:cNvPr id="53261" name="Picture 14"/>
          <p:cNvPicPr>
            <a:picLocks noChangeAspect="1" noChangeArrowheads="1"/>
          </p:cNvPicPr>
          <p:nvPr/>
        </p:nvPicPr>
        <p:blipFill>
          <a:blip r:embed="rId9" cstate="print"/>
          <a:srcRect/>
          <a:stretch>
            <a:fillRect/>
          </a:stretch>
        </p:blipFill>
        <p:spPr bwMode="auto">
          <a:xfrm>
            <a:off x="3676986" y="4792994"/>
            <a:ext cx="2027233" cy="1705918"/>
          </a:xfrm>
          <a:prstGeom prst="rect">
            <a:avLst/>
          </a:prstGeom>
          <a:noFill/>
          <a:ln w="9525">
            <a:noFill/>
            <a:miter lim="800000"/>
            <a:headEnd/>
            <a:tailEnd/>
          </a:ln>
        </p:spPr>
      </p:pic>
      <p:pic>
        <p:nvPicPr>
          <p:cNvPr id="18" name="Рисунок 17" descr="ENERGOMODEL_ENG.eps"/>
          <p:cNvPicPr>
            <a:picLocks noChangeAspect="1"/>
          </p:cNvPicPr>
          <p:nvPr/>
        </p:nvPicPr>
        <p:blipFill>
          <a:blip r:embed="rId10"/>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9672"/>
                                        </p:tgtEl>
                                        <p:attrNameLst>
                                          <p:attrName>style.visibility</p:attrName>
                                        </p:attrNameLst>
                                      </p:cBhvr>
                                      <p:to>
                                        <p:strVal val="visible"/>
                                      </p:to>
                                    </p:set>
                                    <p:animEffect transition="in" filter="strips(downLeft)">
                                      <p:cBhvr>
                                        <p:cTn id="7" dur="500"/>
                                        <p:tgtEl>
                                          <p:spTgt spid="369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title"/>
          </p:nvPr>
        </p:nvSpPr>
        <p:spPr>
          <a:xfrm>
            <a:off x="375413" y="265718"/>
            <a:ext cx="8464233" cy="1139479"/>
          </a:xfrm>
        </p:spPr>
        <p:txBody>
          <a:bodyPr>
            <a:noAutofit/>
          </a:bodyPr>
          <a:lstStyle/>
          <a:p>
            <a:pPr algn="ctr">
              <a:defRPr/>
            </a:pPr>
            <a:r>
              <a:rPr lang="en-US" sz="2400" b="1" dirty="0" err="1" smtClean="0">
                <a:solidFill>
                  <a:srgbClr val="FF0000"/>
                </a:solidFill>
                <a:effectLst>
                  <a:outerShdw blurRad="38100" dist="38100" dir="2700000" algn="tl">
                    <a:srgbClr val="C0C0C0"/>
                  </a:outerShdw>
                </a:effectLst>
                <a:latin typeface="Arial" charset="0"/>
                <a:ea typeface="Arial" charset="0"/>
                <a:cs typeface="Arial" charset="0"/>
              </a:rPr>
              <a:t>Energomodel</a:t>
            </a:r>
            <a:r>
              <a:rPr lang="en-US" sz="2400" b="1" dirty="0" smtClean="0">
                <a:solidFill>
                  <a:srgbClr val="FF0000"/>
                </a:solidFill>
                <a:effectLst>
                  <a:outerShdw blurRad="38100" dist="38100" dir="2700000" algn="tl">
                    <a:srgbClr val="C0C0C0"/>
                  </a:outerShdw>
                </a:effectLst>
                <a:latin typeface="Arial" charset="0"/>
                <a:ea typeface="Arial" charset="0"/>
                <a:cs typeface="Arial" charset="0"/>
              </a:rPr>
              <a:t>-tm</a:t>
            </a:r>
            <a:r>
              <a:rPr lang="ru-RU" sz="2400" b="1" dirty="0" smtClean="0">
                <a:effectLst>
                  <a:outerShdw blurRad="38100" dist="38100" dir="2700000" algn="tl">
                    <a:srgbClr val="C0C0C0"/>
                  </a:outerShdw>
                </a:effectLst>
                <a:latin typeface="Arial" charset="0"/>
                <a:ea typeface="Arial" charset="0"/>
                <a:cs typeface="Arial" charset="0"/>
              </a:rPr>
              <a:t>: </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modeling of thermal and mechanical processes in printed units of EDIE </a:t>
            </a:r>
            <a:r>
              <a:rPr lang="ru-RU" sz="2400" b="1" dirty="0" smtClean="0">
                <a:solidFill>
                  <a:srgbClr val="312783"/>
                </a:solidFill>
                <a:effectLst>
                  <a:outerShdw blurRad="38100" dist="38100" dir="2700000" algn="tl">
                    <a:srgbClr val="C0C0C0"/>
                  </a:outerShdw>
                </a:effectLst>
                <a:latin typeface="Arial" charset="0"/>
                <a:ea typeface="Arial" charset="0"/>
                <a:cs typeface="Arial" charset="0"/>
              </a:rPr>
              <a:t/>
            </a:r>
            <a:br>
              <a:rPr lang="ru-RU" sz="2400" b="1" dirty="0" smtClean="0">
                <a:solidFill>
                  <a:srgbClr val="312783"/>
                </a:solidFill>
                <a:effectLst>
                  <a:outerShdw blurRad="38100" dist="38100" dir="2700000" algn="tl">
                    <a:srgbClr val="C0C0C0"/>
                  </a:outerShdw>
                </a:effectLst>
                <a:latin typeface="Arial" charset="0"/>
                <a:ea typeface="Arial" charset="0"/>
                <a:cs typeface="Arial" charset="0"/>
              </a:rPr>
            </a:br>
            <a:endParaRPr lang="ru-RU" sz="2400" b="1" dirty="0">
              <a:solidFill>
                <a:srgbClr val="312783"/>
              </a:solidFill>
              <a:effectLst>
                <a:outerShdw blurRad="38100" dist="38100" dir="2700000" algn="tl">
                  <a:srgbClr val="C0C0C0"/>
                </a:outerShdw>
              </a:effectLst>
              <a:latin typeface="Arial" charset="0"/>
              <a:ea typeface="Arial" charset="0"/>
              <a:cs typeface="Arial" charset="0"/>
            </a:endParaRPr>
          </a:p>
        </p:txBody>
      </p:sp>
      <p:sp>
        <p:nvSpPr>
          <p:cNvPr id="371716" name="Rectangle 4"/>
          <p:cNvSpPr>
            <a:spLocks noGrp="1" noChangeArrowheads="1"/>
          </p:cNvSpPr>
          <p:nvPr>
            <p:ph type="body" sz="half" idx="1"/>
          </p:nvPr>
        </p:nvSpPr>
        <p:spPr>
          <a:xfrm>
            <a:off x="375414" y="1060847"/>
            <a:ext cx="8067368" cy="2193134"/>
          </a:xfrm>
        </p:spPr>
        <p:txBody>
          <a:bodyPr>
            <a:normAutofit fontScale="77500" lnSpcReduction="20000"/>
          </a:bodyPr>
          <a:lstStyle/>
          <a:p>
            <a:pPr>
              <a:buNone/>
              <a:defRPr/>
            </a:pPr>
            <a:r>
              <a:rPr lang="en-US" sz="1500" b="1" dirty="0" smtClean="0">
                <a:effectLst>
                  <a:outerShdw blurRad="38100" dist="38100" dir="2700000" algn="tl">
                    <a:srgbClr val="C0C0C0"/>
                  </a:outerShdw>
                </a:effectLst>
                <a:latin typeface="Times New Roman" pitchFamily="18" charset="0"/>
              </a:rPr>
              <a:t>- </a:t>
            </a:r>
            <a:r>
              <a:rPr lang="en-US" sz="1900" dirty="0" smtClean="0">
                <a:solidFill>
                  <a:srgbClr val="312783"/>
                </a:solidFill>
                <a:effectLst>
                  <a:outerShdw blurRad="38100" dist="38100" dir="2700000" algn="tl">
                    <a:srgbClr val="C0C0C0"/>
                  </a:outerShdw>
                </a:effectLst>
                <a:latin typeface="Arial" charset="0"/>
                <a:ea typeface="Arial" charset="0"/>
                <a:cs typeface="Arial" charset="0"/>
              </a:rPr>
              <a:t>analysis of stationary and non-stationary thermal processes in the printing units (PU);</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analysis of mechanical processes in PU under the influence of vibrations, shocks, linear accelerations and acoustic noise, taking into account:</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the heating temperature of areas PU,</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ambient temperature</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aerodynamic air resistance;</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non-linearity of mechanical parameters of materials of printed circuit boards;</a:t>
            </a:r>
          </a:p>
          <a:p>
            <a:pPr>
              <a:buNone/>
              <a:defRPr/>
            </a:pPr>
            <a:r>
              <a:rPr lang="en-US" sz="1900" dirty="0" smtClean="0">
                <a:solidFill>
                  <a:srgbClr val="312783"/>
                </a:solidFill>
                <a:effectLst>
                  <a:outerShdw blurRad="38100" dist="38100" dir="2700000" algn="tl">
                    <a:srgbClr val="C0C0C0"/>
                  </a:outerShdw>
                </a:effectLst>
                <a:latin typeface="Arial" charset="0"/>
                <a:ea typeface="Arial" charset="0"/>
                <a:cs typeface="Arial" charset="0"/>
              </a:rPr>
              <a:t>- analysis of the fatigue strength of the findings of </a:t>
            </a:r>
            <a:r>
              <a:rPr lang="en-US" sz="1900" dirty="0" err="1" smtClean="0">
                <a:solidFill>
                  <a:srgbClr val="312783"/>
                </a:solidFill>
                <a:effectLst>
                  <a:outerShdw blurRad="38100" dist="38100" dir="2700000" algn="tl">
                    <a:srgbClr val="C0C0C0"/>
                  </a:outerShdw>
                </a:effectLst>
                <a:latin typeface="Arial" charset="0"/>
                <a:ea typeface="Arial" charset="0"/>
                <a:cs typeface="Arial" charset="0"/>
              </a:rPr>
              <a:t>radioelements</a:t>
            </a:r>
            <a:r>
              <a:rPr lang="en-US" sz="1900" dirty="0" smtClean="0">
                <a:solidFill>
                  <a:srgbClr val="312783"/>
                </a:solidFill>
                <a:effectLst>
                  <a:outerShdw blurRad="38100" dist="38100" dir="2700000" algn="tl">
                    <a:srgbClr val="C0C0C0"/>
                  </a:outerShdw>
                </a:effectLst>
                <a:latin typeface="Arial" charset="0"/>
                <a:ea typeface="Arial" charset="0"/>
                <a:cs typeface="Arial" charset="0"/>
              </a:rPr>
              <a:t>.</a:t>
            </a:r>
            <a:endParaRPr lang="ru-RU" sz="1900" dirty="0" smtClean="0">
              <a:solidFill>
                <a:srgbClr val="312783"/>
              </a:solidFill>
              <a:effectLst>
                <a:outerShdw blurRad="38100" dist="38100" dir="2700000" algn="tl">
                  <a:srgbClr val="C0C0C0"/>
                </a:outerShdw>
              </a:effectLst>
              <a:latin typeface="Arial" charset="0"/>
              <a:ea typeface="Arial" charset="0"/>
              <a:cs typeface="Arial" charset="0"/>
            </a:endParaRPr>
          </a:p>
        </p:txBody>
      </p:sp>
      <p:pic>
        <p:nvPicPr>
          <p:cNvPr id="371717" name="Picture 5"/>
          <p:cNvPicPr>
            <a:picLocks noGrp="1" noChangeAspect="1" noChangeArrowheads="1"/>
          </p:cNvPicPr>
          <p:nvPr>
            <p:ph sz="quarter" idx="2"/>
          </p:nvPr>
        </p:nvPicPr>
        <p:blipFill>
          <a:blip r:embed="rId4" cstate="print"/>
          <a:srcRect/>
          <a:stretch>
            <a:fillRect/>
          </a:stretch>
        </p:blipFill>
        <p:spPr>
          <a:xfrm>
            <a:off x="497424" y="4159164"/>
            <a:ext cx="2614487" cy="1964710"/>
          </a:xfrm>
          <a:noFill/>
        </p:spPr>
      </p:pic>
      <p:sp>
        <p:nvSpPr>
          <p:cNvPr id="56326" name="Text Box 7"/>
          <p:cNvSpPr txBox="1">
            <a:spLocks noChangeArrowheads="1"/>
          </p:cNvSpPr>
          <p:nvPr/>
        </p:nvSpPr>
        <p:spPr bwMode="auto">
          <a:xfrm>
            <a:off x="1226798" y="4888009"/>
            <a:ext cx="3587880" cy="354450"/>
          </a:xfrm>
          <a:prstGeom prst="rect">
            <a:avLst/>
          </a:prstGeom>
          <a:noFill/>
          <a:ln w="9525">
            <a:noFill/>
            <a:miter lim="800000"/>
            <a:headEnd/>
            <a:tailEnd/>
          </a:ln>
        </p:spPr>
        <p:txBody>
          <a:bodyPr lIns="76701" tIns="38351" rIns="76701" bIns="38351">
            <a:spAutoFit/>
          </a:bodyPr>
          <a:lstStyle/>
          <a:p>
            <a:pPr defTabSz="765850">
              <a:spcBef>
                <a:spcPct val="50000"/>
              </a:spcBef>
            </a:pPr>
            <a:endParaRPr lang="ru-RU" dirty="0"/>
          </a:p>
        </p:txBody>
      </p:sp>
      <p:pic>
        <p:nvPicPr>
          <p:cNvPr id="371720" name="Picture 8"/>
          <p:cNvPicPr>
            <a:picLocks noGrp="1" noChangeAspect="1" noChangeArrowheads="1"/>
          </p:cNvPicPr>
          <p:nvPr>
            <p:ph sz="quarter" idx="3"/>
          </p:nvPr>
        </p:nvPicPr>
        <p:blipFill>
          <a:blip r:embed="rId5" cstate="print"/>
          <a:srcRect/>
          <a:stretch>
            <a:fillRect/>
          </a:stretch>
        </p:blipFill>
        <p:spPr>
          <a:xfrm>
            <a:off x="3173585" y="4159165"/>
            <a:ext cx="2736496" cy="1988477"/>
          </a:xfrm>
          <a:noFill/>
        </p:spPr>
      </p:pic>
      <p:pic>
        <p:nvPicPr>
          <p:cNvPr id="371721" name="Picture 9"/>
          <p:cNvPicPr>
            <a:picLocks noChangeAspect="1" noChangeArrowheads="1"/>
          </p:cNvPicPr>
          <p:nvPr/>
        </p:nvPicPr>
        <p:blipFill>
          <a:blip r:embed="rId6" cstate="print"/>
          <a:srcRect/>
          <a:stretch>
            <a:fillRect/>
          </a:stretch>
        </p:blipFill>
        <p:spPr bwMode="auto">
          <a:xfrm>
            <a:off x="5970416" y="4159165"/>
            <a:ext cx="2736496" cy="1981875"/>
          </a:xfrm>
          <a:prstGeom prst="rect">
            <a:avLst/>
          </a:prstGeom>
          <a:noFill/>
          <a:ln w="9525">
            <a:noFill/>
            <a:miter lim="800000"/>
            <a:headEnd/>
            <a:tailEnd/>
          </a:ln>
        </p:spPr>
      </p:pic>
      <p:sp>
        <p:nvSpPr>
          <p:cNvPr id="56329" name="Text Box 10"/>
          <p:cNvSpPr txBox="1">
            <a:spLocks noChangeArrowheads="1"/>
          </p:cNvSpPr>
          <p:nvPr/>
        </p:nvSpPr>
        <p:spPr bwMode="auto">
          <a:xfrm>
            <a:off x="557757" y="3794743"/>
            <a:ext cx="2493818" cy="354466"/>
          </a:xfrm>
          <a:prstGeom prst="rect">
            <a:avLst/>
          </a:prstGeom>
          <a:noFill/>
          <a:ln w="9525">
            <a:noFill/>
            <a:miter lim="800000"/>
            <a:headEnd/>
            <a:tailEnd/>
          </a:ln>
        </p:spPr>
        <p:txBody>
          <a:bodyPr lIns="76718" tIns="38359" rIns="76718" bIns="38359">
            <a:spAutoFit/>
          </a:bodyPr>
          <a:lstStyle/>
          <a:p>
            <a:pPr defTabSz="765850">
              <a:spcBef>
                <a:spcPct val="50000"/>
              </a:spcBef>
            </a:pPr>
            <a:endParaRPr lang="ru-RU" dirty="0"/>
          </a:p>
        </p:txBody>
      </p:sp>
      <p:sp>
        <p:nvSpPr>
          <p:cNvPr id="371723" name="Text Box 11"/>
          <p:cNvSpPr txBox="1">
            <a:spLocks noChangeArrowheads="1"/>
          </p:cNvSpPr>
          <p:nvPr/>
        </p:nvSpPr>
        <p:spPr bwMode="auto">
          <a:xfrm>
            <a:off x="1415061" y="3484902"/>
            <a:ext cx="3708874" cy="354466"/>
          </a:xfrm>
          <a:prstGeom prst="rect">
            <a:avLst/>
          </a:prstGeom>
          <a:noFill/>
          <a:ln w="9525">
            <a:noFill/>
            <a:miter lim="800000"/>
            <a:headEnd/>
            <a:tailEnd/>
          </a:ln>
          <a:effectLst/>
        </p:spPr>
        <p:txBody>
          <a:bodyPr wrap="square" lIns="76718" tIns="38359" rIns="76718" bIns="38359">
            <a:spAutoFit/>
          </a:bodyPr>
          <a:lstStyle/>
          <a:p>
            <a:pPr defTabSz="765850">
              <a:spcBef>
                <a:spcPct val="50000"/>
              </a:spcBef>
              <a:defRPr/>
            </a:pPr>
            <a:r>
              <a:rPr lang="en-US" b="1" dirty="0" smtClean="0">
                <a:solidFill>
                  <a:schemeClr val="accent1"/>
                </a:solidFill>
                <a:effectLst>
                  <a:outerShdw blurRad="38100" dist="38100" dir="2700000" algn="tl">
                    <a:srgbClr val="C0C0C0"/>
                  </a:outerShdw>
                </a:effectLst>
              </a:rPr>
              <a:t>Raw geometric data</a:t>
            </a:r>
            <a:endParaRPr lang="ru-RU" b="1" dirty="0">
              <a:solidFill>
                <a:schemeClr val="accent1"/>
              </a:solidFill>
              <a:effectLst>
                <a:outerShdw blurRad="38100" dist="38100" dir="2700000" algn="tl">
                  <a:srgbClr val="C0C0C0"/>
                </a:outerShdw>
              </a:effectLst>
            </a:endParaRPr>
          </a:p>
        </p:txBody>
      </p:sp>
      <p:sp>
        <p:nvSpPr>
          <p:cNvPr id="56331" name="Text Box 12"/>
          <p:cNvSpPr txBox="1">
            <a:spLocks noChangeArrowheads="1"/>
          </p:cNvSpPr>
          <p:nvPr/>
        </p:nvSpPr>
        <p:spPr bwMode="auto">
          <a:xfrm>
            <a:off x="557757" y="3848878"/>
            <a:ext cx="2007122" cy="354466"/>
          </a:xfrm>
          <a:prstGeom prst="rect">
            <a:avLst/>
          </a:prstGeom>
          <a:noFill/>
          <a:ln w="9525">
            <a:noFill/>
            <a:miter lim="800000"/>
            <a:headEnd/>
            <a:tailEnd/>
          </a:ln>
        </p:spPr>
        <p:txBody>
          <a:bodyPr lIns="76718" tIns="38359" rIns="76718" bIns="38359">
            <a:spAutoFit/>
          </a:bodyPr>
          <a:lstStyle/>
          <a:p>
            <a:pPr defTabSz="765850">
              <a:spcBef>
                <a:spcPct val="50000"/>
              </a:spcBef>
            </a:pPr>
            <a:endParaRPr lang="ru-RU" dirty="0"/>
          </a:p>
        </p:txBody>
      </p:sp>
      <p:sp>
        <p:nvSpPr>
          <p:cNvPr id="371725" name="Text Box 13"/>
          <p:cNvSpPr txBox="1">
            <a:spLocks noChangeArrowheads="1"/>
          </p:cNvSpPr>
          <p:nvPr/>
        </p:nvSpPr>
        <p:spPr bwMode="auto">
          <a:xfrm>
            <a:off x="526920" y="3808168"/>
            <a:ext cx="2493818" cy="354466"/>
          </a:xfrm>
          <a:prstGeom prst="rect">
            <a:avLst/>
          </a:prstGeom>
          <a:noFill/>
          <a:ln w="9525">
            <a:noFill/>
            <a:miter lim="800000"/>
            <a:headEnd/>
            <a:tailEnd/>
          </a:ln>
        </p:spPr>
        <p:txBody>
          <a:bodyPr lIns="76718" tIns="38359" rIns="76718" bIns="38359">
            <a:spAutoFit/>
          </a:bodyPr>
          <a:lstStyle/>
          <a:p>
            <a:pPr defTabSz="765850">
              <a:spcBef>
                <a:spcPct val="50000"/>
              </a:spcBef>
            </a:pPr>
            <a:r>
              <a:rPr lang="en-US" b="1" dirty="0" smtClean="0">
                <a:solidFill>
                  <a:srgbClr val="000099"/>
                </a:solidFill>
              </a:rPr>
              <a:t>Rectangular PU</a:t>
            </a:r>
            <a:endParaRPr lang="ru-RU" b="1" dirty="0">
              <a:solidFill>
                <a:srgbClr val="000099"/>
              </a:solidFill>
            </a:endParaRPr>
          </a:p>
        </p:txBody>
      </p:sp>
      <p:sp>
        <p:nvSpPr>
          <p:cNvPr id="371726" name="Text Box 14"/>
          <p:cNvSpPr txBox="1">
            <a:spLocks noChangeArrowheads="1"/>
          </p:cNvSpPr>
          <p:nvPr/>
        </p:nvSpPr>
        <p:spPr bwMode="auto">
          <a:xfrm>
            <a:off x="3752565" y="3808168"/>
            <a:ext cx="1764443" cy="354466"/>
          </a:xfrm>
          <a:prstGeom prst="rect">
            <a:avLst/>
          </a:prstGeom>
          <a:noFill/>
          <a:ln w="9525">
            <a:noFill/>
            <a:miter lim="800000"/>
            <a:headEnd/>
            <a:tailEnd/>
          </a:ln>
        </p:spPr>
        <p:txBody>
          <a:bodyPr lIns="76718" tIns="38359" rIns="76718" bIns="38359">
            <a:spAutoFit/>
          </a:bodyPr>
          <a:lstStyle/>
          <a:p>
            <a:pPr defTabSz="765850">
              <a:spcBef>
                <a:spcPct val="50000"/>
              </a:spcBef>
            </a:pPr>
            <a:r>
              <a:rPr lang="en-US" b="1" dirty="0" smtClean="0">
                <a:solidFill>
                  <a:srgbClr val="000099"/>
                </a:solidFill>
              </a:rPr>
              <a:t>Round PU</a:t>
            </a:r>
            <a:endParaRPr lang="ru-RU" b="1" dirty="0">
              <a:solidFill>
                <a:srgbClr val="000099"/>
              </a:solidFill>
            </a:endParaRPr>
          </a:p>
        </p:txBody>
      </p:sp>
      <p:sp>
        <p:nvSpPr>
          <p:cNvPr id="371727" name="Text Box 15"/>
          <p:cNvSpPr txBox="1">
            <a:spLocks noChangeArrowheads="1"/>
          </p:cNvSpPr>
          <p:nvPr/>
        </p:nvSpPr>
        <p:spPr bwMode="auto">
          <a:xfrm>
            <a:off x="5910081" y="3233089"/>
            <a:ext cx="2929566" cy="631465"/>
          </a:xfrm>
          <a:prstGeom prst="rect">
            <a:avLst/>
          </a:prstGeom>
          <a:noFill/>
          <a:ln w="9525">
            <a:noFill/>
            <a:miter lim="800000"/>
            <a:headEnd/>
            <a:tailEnd/>
          </a:ln>
          <a:effectLst/>
        </p:spPr>
        <p:txBody>
          <a:bodyPr lIns="76718" tIns="38359" rIns="76718" bIns="38359">
            <a:spAutoFit/>
          </a:bodyPr>
          <a:lstStyle/>
          <a:p>
            <a:pPr algn="ctr" defTabSz="765850">
              <a:spcBef>
                <a:spcPct val="50000"/>
              </a:spcBef>
              <a:defRPr/>
            </a:pPr>
            <a:r>
              <a:rPr lang="en-US" b="1" dirty="0" smtClean="0">
                <a:solidFill>
                  <a:schemeClr val="accent1"/>
                </a:solidFill>
                <a:effectLst>
                  <a:outerShdw blurRad="38100" dist="38100" dir="2700000" algn="tl">
                    <a:srgbClr val="C0C0C0"/>
                  </a:outerShdw>
                </a:effectLst>
                <a:latin typeface="Times New Roman" pitchFamily="18" charset="0"/>
              </a:rPr>
              <a:t>The results of thermal modeling of round PU</a:t>
            </a:r>
            <a:endParaRPr lang="ru-RU" b="1" dirty="0">
              <a:solidFill>
                <a:schemeClr val="accent1"/>
              </a:solidFill>
              <a:effectLst>
                <a:outerShdw blurRad="38100" dist="38100" dir="2700000" algn="tl">
                  <a:srgbClr val="C0C0C0"/>
                </a:outerShdw>
              </a:effectLst>
              <a:latin typeface="Times New Roman" pitchFamily="18" charset="0"/>
            </a:endParaRPr>
          </a:p>
        </p:txBody>
      </p:sp>
      <p:sp>
        <p:nvSpPr>
          <p:cNvPr id="371728" name="Line 16"/>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pic>
        <p:nvPicPr>
          <p:cNvPr id="16" name="Рисунок 1" descr="Энергомодель 3аа.jpg"/>
          <p:cNvPicPr>
            <a:picLocks noChangeAspect="1" noChangeArrowheads="1"/>
          </p:cNvPicPr>
          <p:nvPr/>
        </p:nvPicPr>
        <p:blipFill>
          <a:blip r:embed="rId7" cstate="print"/>
          <a:srcRect/>
          <a:stretch>
            <a:fillRect/>
          </a:stretch>
        </p:blipFill>
        <p:spPr bwMode="auto">
          <a:xfrm>
            <a:off x="7644714" y="0"/>
            <a:ext cx="1499286" cy="402721"/>
          </a:xfrm>
          <a:prstGeom prst="rect">
            <a:avLst/>
          </a:prstGeom>
          <a:noFill/>
          <a:ln w="9525">
            <a:noFill/>
            <a:miter lim="800000"/>
            <a:headEnd/>
            <a:tailEnd/>
          </a:ln>
        </p:spPr>
      </p:pic>
      <p:pic>
        <p:nvPicPr>
          <p:cNvPr id="17" name="Рисунок 16" descr="ENERGOMODEL_ENG.eps"/>
          <p:cNvPicPr>
            <a:picLocks noChangeAspect="1"/>
          </p:cNvPicPr>
          <p:nvPr/>
        </p:nvPicPr>
        <p:blipFill>
          <a:blip r:embed="rId8"/>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1723">
                                            <p:txEl>
                                              <p:pRg st="0" end="0"/>
                                            </p:txEl>
                                          </p:spTgt>
                                        </p:tgtEl>
                                        <p:attrNameLst>
                                          <p:attrName>style.visibility</p:attrName>
                                        </p:attrNameLst>
                                      </p:cBhvr>
                                      <p:to>
                                        <p:strVal val="visible"/>
                                      </p:to>
                                    </p:set>
                                    <p:anim calcmode="lin" valueType="num">
                                      <p:cBhvr additive="base">
                                        <p:cTn id="7" dur="500" fill="hold"/>
                                        <p:tgtEl>
                                          <p:spTgt spid="371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17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1725">
                                            <p:txEl>
                                              <p:pRg st="0" end="0"/>
                                            </p:txEl>
                                          </p:spTgt>
                                        </p:tgtEl>
                                        <p:attrNameLst>
                                          <p:attrName>style.visibility</p:attrName>
                                        </p:attrNameLst>
                                      </p:cBhvr>
                                      <p:to>
                                        <p:strVal val="visible"/>
                                      </p:to>
                                    </p:set>
                                    <p:anim calcmode="lin" valueType="num">
                                      <p:cBhvr additive="base">
                                        <p:cTn id="12" dur="500" fill="hold"/>
                                        <p:tgtEl>
                                          <p:spTgt spid="3717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172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71717"/>
                                        </p:tgtEl>
                                        <p:attrNameLst>
                                          <p:attrName>style.visibility</p:attrName>
                                        </p:attrNameLst>
                                      </p:cBhvr>
                                      <p:to>
                                        <p:strVal val="visible"/>
                                      </p:to>
                                    </p:set>
                                    <p:animEffect transition="in" filter="randombar(horizontal)">
                                      <p:cBhvr>
                                        <p:cTn id="17" dur="500"/>
                                        <p:tgtEl>
                                          <p:spTgt spid="371717"/>
                                        </p:tgtEl>
                                      </p:cBhvr>
                                    </p:animEffect>
                                  </p:childTnLst>
                                  <p:subTnLst>
                                    <p:audio>
                                      <p:cMediaNode>
                                        <p:cTn display="0" masterRel="sameClick">
                                          <p:stCondLst>
                                            <p:cond evt="begin" delay="0">
                                              <p:tn val="15"/>
                                            </p:cond>
                                          </p:stCondLst>
                                          <p:endCondLst>
                                            <p:cond evt="onStopAudio" delay="0">
                                              <p:tgtEl>
                                                <p:sldTgt/>
                                              </p:tgtEl>
                                            </p:cond>
                                          </p:endCondLst>
                                        </p:cTn>
                                        <p:tgtEl>
                                          <p:sndTgt r:embed="rId3" name="voltage.wav"/>
                                        </p:tgtEl>
                                      </p:cMediaNode>
                                    </p:audio>
                                  </p:sub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71726">
                                            <p:txEl>
                                              <p:pRg st="0" end="0"/>
                                            </p:txEl>
                                          </p:spTgt>
                                        </p:tgtEl>
                                        <p:attrNameLst>
                                          <p:attrName>style.visibility</p:attrName>
                                        </p:attrNameLst>
                                      </p:cBhvr>
                                      <p:to>
                                        <p:strVal val="visible"/>
                                      </p:to>
                                    </p:set>
                                    <p:anim calcmode="lin" valueType="num">
                                      <p:cBhvr additive="base">
                                        <p:cTn id="21" dur="500" fill="hold"/>
                                        <p:tgtEl>
                                          <p:spTgt spid="37172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1726">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4" presetClass="entr" presetSubtype="5" fill="hold" nodeType="afterEffect">
                                  <p:stCondLst>
                                    <p:cond delay="0"/>
                                  </p:stCondLst>
                                  <p:childTnLst>
                                    <p:set>
                                      <p:cBhvr>
                                        <p:cTn id="25" dur="1" fill="hold">
                                          <p:stCondLst>
                                            <p:cond delay="0"/>
                                          </p:stCondLst>
                                        </p:cTn>
                                        <p:tgtEl>
                                          <p:spTgt spid="371720"/>
                                        </p:tgtEl>
                                        <p:attrNameLst>
                                          <p:attrName>style.visibility</p:attrName>
                                        </p:attrNameLst>
                                      </p:cBhvr>
                                      <p:to>
                                        <p:strVal val="visible"/>
                                      </p:to>
                                    </p:set>
                                    <p:animEffect transition="in" filter="randombar(vertical)">
                                      <p:cBhvr>
                                        <p:cTn id="26" dur="500"/>
                                        <p:tgtEl>
                                          <p:spTgt spid="371720"/>
                                        </p:tgtEl>
                                      </p:cBhvr>
                                    </p:animEffect>
                                  </p:childTnLst>
                                  <p:subTnLst>
                                    <p:audio>
                                      <p:cMediaNode>
                                        <p:cTn display="0" masterRel="sameClick">
                                          <p:stCondLst>
                                            <p:cond evt="begin" delay="0">
                                              <p:tn val="24"/>
                                            </p:cond>
                                          </p:stCondLst>
                                          <p:endCondLst>
                                            <p:cond evt="onStopAudio" delay="0">
                                              <p:tgtEl>
                                                <p:sldTgt/>
                                              </p:tgtEl>
                                            </p:cond>
                                          </p:endCondLst>
                                        </p:cTn>
                                        <p:tgtEl>
                                          <p:sndTgt r:embed="rId3" name="voltage.wav"/>
                                        </p:tgtEl>
                                      </p:cMediaNode>
                                    </p:audio>
                                  </p:sub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71727">
                                            <p:txEl>
                                              <p:pRg st="0" end="0"/>
                                            </p:txEl>
                                          </p:spTgt>
                                        </p:tgtEl>
                                        <p:attrNameLst>
                                          <p:attrName>style.visibility</p:attrName>
                                        </p:attrNameLst>
                                      </p:cBhvr>
                                      <p:to>
                                        <p:strVal val="visible"/>
                                      </p:to>
                                    </p:set>
                                    <p:anim calcmode="lin" valueType="num">
                                      <p:cBhvr additive="base">
                                        <p:cTn id="30" dur="500" fill="hold"/>
                                        <p:tgtEl>
                                          <p:spTgt spid="37172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1727">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4" presetClass="entr" presetSubtype="5" fill="hold" nodeType="afterEffect">
                                  <p:stCondLst>
                                    <p:cond delay="0"/>
                                  </p:stCondLst>
                                  <p:childTnLst>
                                    <p:set>
                                      <p:cBhvr>
                                        <p:cTn id="34" dur="1" fill="hold">
                                          <p:stCondLst>
                                            <p:cond delay="0"/>
                                          </p:stCondLst>
                                        </p:cTn>
                                        <p:tgtEl>
                                          <p:spTgt spid="371721"/>
                                        </p:tgtEl>
                                        <p:attrNameLst>
                                          <p:attrName>style.visibility</p:attrName>
                                        </p:attrNameLst>
                                      </p:cBhvr>
                                      <p:to>
                                        <p:strVal val="visible"/>
                                      </p:to>
                                    </p:set>
                                    <p:animEffect transition="in" filter="randombar(vertical)">
                                      <p:cBhvr>
                                        <p:cTn id="35" dur="500"/>
                                        <p:tgtEl>
                                          <p:spTgt spid="371721"/>
                                        </p:tgtEl>
                                      </p:cBhvr>
                                    </p:animEffect>
                                  </p:childTnLst>
                                  <p:subTnLst>
                                    <p:audio>
                                      <p:cMediaNode>
                                        <p:cTn display="0" masterRel="sameClick">
                                          <p:stCondLst>
                                            <p:cond evt="begin" delay="0">
                                              <p:tn val="33"/>
                                            </p:cond>
                                          </p:stCondLst>
                                          <p:endCondLst>
                                            <p:cond evt="onStopAudio" delay="0">
                                              <p:tgtEl>
                                                <p:sldTgt/>
                                              </p:tgtEl>
                                            </p:cond>
                                          </p:endCondLst>
                                        </p:cTn>
                                        <p:tgtEl>
                                          <p:sndTgt r:embed="rId3" name="voltage.wav"/>
                                        </p:tgtEl>
                                      </p:cMediaNode>
                                    </p:audio>
                                  </p:subTnLst>
                                </p:cTn>
                              </p:par>
                            </p:childTnLst>
                          </p:cTn>
                        </p:par>
                        <p:par>
                          <p:cTn id="36" fill="hold">
                            <p:stCondLst>
                              <p:cond delay="3500"/>
                            </p:stCondLst>
                            <p:childTnLst>
                              <p:par>
                                <p:cTn id="37" presetID="18" presetClass="entr" presetSubtype="12" fill="hold" grpId="0" nodeType="afterEffect">
                                  <p:stCondLst>
                                    <p:cond delay="0"/>
                                  </p:stCondLst>
                                  <p:childTnLst>
                                    <p:set>
                                      <p:cBhvr>
                                        <p:cTn id="38" dur="1" fill="hold">
                                          <p:stCondLst>
                                            <p:cond delay="0"/>
                                          </p:stCondLst>
                                        </p:cTn>
                                        <p:tgtEl>
                                          <p:spTgt spid="371728"/>
                                        </p:tgtEl>
                                        <p:attrNameLst>
                                          <p:attrName>style.visibility</p:attrName>
                                        </p:attrNameLst>
                                      </p:cBhvr>
                                      <p:to>
                                        <p:strVal val="visible"/>
                                      </p:to>
                                    </p:set>
                                    <p:animEffect transition="in" filter="strips(downLeft)">
                                      <p:cBhvr>
                                        <p:cTn id="39" dur="500"/>
                                        <p:tgtEl>
                                          <p:spTgt spid="37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60419" name="Rectangle 3"/>
          <p:cNvSpPr>
            <a:spLocks noGrp="1" noChangeArrowheads="1"/>
          </p:cNvSpPr>
          <p:nvPr>
            <p:ph sz="half" idx="1"/>
          </p:nvPr>
        </p:nvSpPr>
        <p:spPr>
          <a:xfrm>
            <a:off x="437088" y="1572561"/>
            <a:ext cx="4050444" cy="4531509"/>
          </a:xfrm>
        </p:spPr>
        <p:txBody>
          <a:bodyPr/>
          <a:lstStyle/>
          <a:p>
            <a:pPr algn="ctr" defTabSz="764518">
              <a:spcBef>
                <a:spcPct val="0"/>
              </a:spcBef>
              <a:buNone/>
            </a:pPr>
            <a:endParaRPr lang="ru-RU" sz="3900" b="1" dirty="0" smtClean="0">
              <a:solidFill>
                <a:srgbClr val="000099"/>
              </a:solidFill>
            </a:endParaRPr>
          </a:p>
          <a:p>
            <a:pPr algn="ctr" defTabSz="764518">
              <a:spcBef>
                <a:spcPct val="0"/>
              </a:spcBef>
              <a:buNone/>
            </a:pPr>
            <a:endParaRPr lang="ru-RU" sz="3900" b="1" dirty="0" smtClean="0">
              <a:solidFill>
                <a:srgbClr val="000099"/>
              </a:solidFill>
            </a:endParaRPr>
          </a:p>
          <a:p>
            <a:pPr algn="ctr" defTabSz="764518">
              <a:spcBef>
                <a:spcPct val="0"/>
              </a:spcBef>
              <a:buNone/>
            </a:pPr>
            <a:endParaRPr lang="ru-RU" sz="3900" dirty="0" smtClean="0"/>
          </a:p>
        </p:txBody>
      </p:sp>
      <p:pic>
        <p:nvPicPr>
          <p:cNvPr id="60420" name="Picture 5"/>
          <p:cNvPicPr>
            <a:picLocks noChangeAspect="1" noChangeArrowheads="1"/>
          </p:cNvPicPr>
          <p:nvPr/>
        </p:nvPicPr>
        <p:blipFill>
          <a:blip r:embed="rId3" cstate="print"/>
          <a:srcRect/>
          <a:stretch>
            <a:fillRect/>
          </a:stretch>
        </p:blipFill>
        <p:spPr bwMode="auto">
          <a:xfrm>
            <a:off x="193070" y="3249430"/>
            <a:ext cx="3587880" cy="2953667"/>
          </a:xfrm>
          <a:prstGeom prst="rect">
            <a:avLst/>
          </a:prstGeom>
          <a:noFill/>
          <a:ln w="9525">
            <a:noFill/>
            <a:miter lim="800000"/>
            <a:headEnd/>
            <a:tailEnd/>
          </a:ln>
        </p:spPr>
      </p:pic>
      <p:pic>
        <p:nvPicPr>
          <p:cNvPr id="60421" name="Picture 6"/>
          <p:cNvPicPr>
            <a:picLocks noChangeAspect="1" noChangeArrowheads="1"/>
          </p:cNvPicPr>
          <p:nvPr/>
        </p:nvPicPr>
        <p:blipFill>
          <a:blip r:embed="rId4" cstate="print"/>
          <a:srcRect/>
          <a:stretch>
            <a:fillRect/>
          </a:stretch>
        </p:blipFill>
        <p:spPr bwMode="auto">
          <a:xfrm>
            <a:off x="3598607" y="374985"/>
            <a:ext cx="5085512" cy="3089665"/>
          </a:xfrm>
          <a:prstGeom prst="rect">
            <a:avLst/>
          </a:prstGeom>
          <a:noFill/>
          <a:ln w="9525">
            <a:noFill/>
            <a:miter lim="800000"/>
            <a:headEnd/>
            <a:tailEnd/>
          </a:ln>
        </p:spPr>
      </p:pic>
      <p:pic>
        <p:nvPicPr>
          <p:cNvPr id="60422" name="Picture 7"/>
          <p:cNvPicPr>
            <a:picLocks noChangeAspect="1" noChangeArrowheads="1"/>
          </p:cNvPicPr>
          <p:nvPr/>
        </p:nvPicPr>
        <p:blipFill>
          <a:blip r:embed="rId5" cstate="print"/>
          <a:srcRect/>
          <a:stretch>
            <a:fillRect/>
          </a:stretch>
        </p:blipFill>
        <p:spPr bwMode="auto">
          <a:xfrm>
            <a:off x="3720616" y="3009123"/>
            <a:ext cx="5085512" cy="3220381"/>
          </a:xfrm>
          <a:prstGeom prst="rect">
            <a:avLst/>
          </a:prstGeom>
          <a:noFill/>
          <a:ln w="9525">
            <a:noFill/>
            <a:miter lim="800000"/>
            <a:headEnd/>
            <a:tailEnd/>
          </a:ln>
        </p:spPr>
      </p:pic>
      <p:sp>
        <p:nvSpPr>
          <p:cNvPr id="60423" name="Text Box 8"/>
          <p:cNvSpPr txBox="1">
            <a:spLocks noChangeArrowheads="1"/>
          </p:cNvSpPr>
          <p:nvPr/>
        </p:nvSpPr>
        <p:spPr bwMode="auto">
          <a:xfrm>
            <a:off x="0" y="314248"/>
            <a:ext cx="3598607" cy="3170622"/>
          </a:xfrm>
          <a:prstGeom prst="rect">
            <a:avLst/>
          </a:prstGeom>
          <a:noFill/>
          <a:ln w="9525">
            <a:noFill/>
            <a:miter lim="800000"/>
            <a:headEnd/>
            <a:tailEnd/>
          </a:ln>
        </p:spPr>
        <p:txBody>
          <a:bodyPr wrap="square" lIns="76718" tIns="38359" rIns="76718" bIns="38359">
            <a:spAutoFit/>
          </a:bodyPr>
          <a:lstStyle/>
          <a:p>
            <a:pPr algn="just" defTabSz="764518">
              <a:spcBef>
                <a:spcPct val="50000"/>
              </a:spcBef>
            </a:pPr>
            <a:r>
              <a:rPr lang="en-US" sz="2000" b="1" dirty="0" smtClean="0">
                <a:solidFill>
                  <a:schemeClr val="accent2"/>
                </a:solidFill>
                <a:latin typeface="Arial" charset="0"/>
                <a:ea typeface="Arial" charset="0"/>
                <a:cs typeface="Arial" charset="0"/>
              </a:rPr>
              <a:t> </a:t>
            </a:r>
            <a:r>
              <a:rPr lang="en-US" sz="2000" b="1" dirty="0" smtClean="0">
                <a:solidFill>
                  <a:srgbClr val="FF0000"/>
                </a:solidFill>
                <a:effectLst>
                  <a:outerShdw blurRad="38100" dist="38100" dir="2700000" algn="tl">
                    <a:srgbClr val="C0C0C0"/>
                  </a:outerShdw>
                </a:effectLst>
                <a:latin typeface="Arial" charset="0"/>
                <a:ea typeface="Arial" charset="0"/>
                <a:cs typeface="Arial" charset="0"/>
              </a:rPr>
              <a:t>ENERGOMODEL-UST</a:t>
            </a:r>
            <a:r>
              <a:rPr lang="ru-RU" sz="2000" b="1" dirty="0" smtClean="0">
                <a:solidFill>
                  <a:srgbClr val="FF0000"/>
                </a:solidFill>
                <a:effectLst>
                  <a:outerShdw blurRad="38100" dist="38100" dir="2700000" algn="tl">
                    <a:srgbClr val="C0C0C0"/>
                  </a:outerShdw>
                </a:effectLst>
                <a:latin typeface="Arial" charset="0"/>
                <a:ea typeface="Arial" charset="0"/>
                <a:cs typeface="Arial" charset="0"/>
              </a:rPr>
              <a:t>:</a:t>
            </a:r>
            <a:r>
              <a:rPr lang="en-US" sz="2000" b="1" dirty="0" smtClean="0">
                <a:solidFill>
                  <a:schemeClr val="tx2"/>
                </a:solidFill>
                <a:effectLst>
                  <a:outerShdw blurRad="38100" dist="38100" dir="2700000" algn="tl">
                    <a:srgbClr val="C0C0C0"/>
                  </a:outerShdw>
                </a:effectLst>
                <a:latin typeface="Arial" charset="0"/>
                <a:ea typeface="Arial" charset="0"/>
                <a:cs typeface="Arial" charset="0"/>
              </a:rPr>
              <a:t> </a:t>
            </a:r>
            <a:r>
              <a:rPr lang="en-US" sz="2000" b="1" dirty="0" smtClean="0">
                <a:solidFill>
                  <a:srgbClr val="312783"/>
                </a:solidFill>
                <a:effectLst>
                  <a:outerShdw blurRad="38100" dist="38100" dir="2700000" algn="tl">
                    <a:srgbClr val="C0C0C0"/>
                  </a:outerShdw>
                </a:effectLst>
                <a:latin typeface="Arial" charset="0"/>
                <a:ea typeface="Arial" charset="0"/>
                <a:cs typeface="Arial" charset="0"/>
              </a:rPr>
              <a:t>analysis </a:t>
            </a:r>
            <a:r>
              <a:rPr lang="en-US" sz="2000" b="1" dirty="0">
                <a:solidFill>
                  <a:srgbClr val="312783"/>
                </a:solidFill>
                <a:effectLst>
                  <a:outerShdw blurRad="38100" dist="38100" dir="2700000" algn="tl">
                    <a:srgbClr val="C0C0C0"/>
                  </a:outerShdw>
                </a:effectLst>
                <a:latin typeface="Arial" charset="0"/>
                <a:ea typeface="Arial" charset="0"/>
                <a:cs typeface="Arial" charset="0"/>
              </a:rPr>
              <a:t>of the fatigue strength of structures of printed circuit assemblies and EC EDIE under mechanical </a:t>
            </a:r>
            <a:r>
              <a:rPr lang="en-US" sz="2000" b="1" dirty="0" smtClean="0">
                <a:solidFill>
                  <a:srgbClr val="312783"/>
                </a:solidFill>
                <a:effectLst>
                  <a:outerShdw blurRad="38100" dist="38100" dir="2700000" algn="tl">
                    <a:srgbClr val="C0C0C0"/>
                  </a:outerShdw>
                </a:effectLst>
                <a:latin typeface="Arial" charset="0"/>
                <a:ea typeface="Arial" charset="0"/>
                <a:cs typeface="Arial" charset="0"/>
              </a:rPr>
              <a:t>stress</a:t>
            </a:r>
          </a:p>
          <a:p>
            <a:pPr defTabSz="764518">
              <a:spcBef>
                <a:spcPct val="50000"/>
              </a:spcBef>
            </a:pPr>
            <a:endParaRPr lang="en-US" b="1" dirty="0">
              <a:solidFill>
                <a:srgbClr val="312783"/>
              </a:solidFill>
              <a:effectLst>
                <a:outerShdw blurRad="38100" dist="38100" dir="2700000" algn="tl">
                  <a:srgbClr val="C0C0C0"/>
                </a:outerShdw>
              </a:effectLst>
              <a:latin typeface="Arial" charset="0"/>
              <a:ea typeface="Arial" charset="0"/>
              <a:cs typeface="Arial" charset="0"/>
            </a:endParaRPr>
          </a:p>
          <a:p>
            <a:pPr defTabSz="764518">
              <a:spcBef>
                <a:spcPct val="50000"/>
              </a:spcBef>
            </a:pPr>
            <a:endParaRPr lang="en-US" b="1" dirty="0" smtClean="0">
              <a:solidFill>
                <a:srgbClr val="312783"/>
              </a:solidFill>
              <a:effectLst>
                <a:outerShdw blurRad="38100" dist="38100" dir="2700000" algn="tl">
                  <a:srgbClr val="C0C0C0"/>
                </a:outerShdw>
              </a:effectLst>
              <a:latin typeface="Arial" charset="0"/>
              <a:ea typeface="Arial" charset="0"/>
              <a:cs typeface="Arial" charset="0"/>
            </a:endParaRPr>
          </a:p>
          <a:p>
            <a:pPr defTabSz="764518">
              <a:spcBef>
                <a:spcPct val="50000"/>
              </a:spcBef>
            </a:pPr>
            <a:endParaRPr lang="ru-RU" b="1" dirty="0">
              <a:solidFill>
                <a:srgbClr val="312783"/>
              </a:solidFill>
              <a:effectLst>
                <a:outerShdw blurRad="38100" dist="38100" dir="2700000" algn="tl">
                  <a:srgbClr val="C0C0C0"/>
                </a:outerShdw>
              </a:effectLst>
              <a:latin typeface="Arial" charset="0"/>
              <a:ea typeface="Arial" charset="0"/>
              <a:cs typeface="Arial" charset="0"/>
            </a:endParaRPr>
          </a:p>
        </p:txBody>
      </p:sp>
      <p:pic>
        <p:nvPicPr>
          <p:cNvPr id="8" name="Рисунок 1" descr="Энергомодель 3аа.jpg"/>
          <p:cNvPicPr>
            <a:picLocks noChangeAspect="1" noChangeArrowheads="1"/>
          </p:cNvPicPr>
          <p:nvPr/>
        </p:nvPicPr>
        <p:blipFill>
          <a:blip r:embed="rId6" cstate="print"/>
          <a:srcRect/>
          <a:stretch>
            <a:fillRect/>
          </a:stretch>
        </p:blipFill>
        <p:spPr bwMode="auto">
          <a:xfrm>
            <a:off x="7644714" y="0"/>
            <a:ext cx="1499286" cy="402721"/>
          </a:xfrm>
          <a:prstGeom prst="rect">
            <a:avLst/>
          </a:prstGeom>
          <a:noFill/>
          <a:ln w="9525">
            <a:noFill/>
            <a:miter lim="800000"/>
            <a:headEnd/>
            <a:tailEnd/>
          </a:ln>
        </p:spPr>
      </p:pic>
      <p:pic>
        <p:nvPicPr>
          <p:cNvPr id="9" name="Рисунок 8" descr="ENERGOMODEL_ENG.eps"/>
          <p:cNvPicPr>
            <a:picLocks noChangeAspect="1"/>
          </p:cNvPicPr>
          <p:nvPr/>
        </p:nvPicPr>
        <p:blipFill>
          <a:blip r:embed="rId7"/>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13739" y="254832"/>
            <a:ext cx="8623432" cy="777697"/>
          </a:xfrm>
        </p:spPr>
        <p:txBody>
          <a:bodyPr>
            <a:noAutofit/>
          </a:bodyPr>
          <a:lstStyle/>
          <a:p>
            <a:pPr algn="ctr">
              <a:defRPr/>
            </a:pPr>
            <a:r>
              <a:rPr lang="en-US" sz="2400" b="1" dirty="0" err="1" smtClean="0">
                <a:solidFill>
                  <a:srgbClr val="FF0000"/>
                </a:solidFill>
                <a:effectLst>
                  <a:outerShdw blurRad="38100" dist="38100" dir="2700000" algn="tl">
                    <a:srgbClr val="C0C0C0"/>
                  </a:outerShdw>
                </a:effectLst>
                <a:latin typeface="Arial" charset="0"/>
              </a:rPr>
              <a:t>Energomodel</a:t>
            </a:r>
            <a:r>
              <a:rPr lang="en-US" sz="2400" b="1" dirty="0" smtClean="0">
                <a:solidFill>
                  <a:srgbClr val="FF0000"/>
                </a:solidFill>
                <a:effectLst>
                  <a:outerShdw blurRad="38100" dist="38100" dir="2700000" algn="tl">
                    <a:srgbClr val="C0C0C0"/>
                  </a:outerShdw>
                </a:effectLst>
                <a:latin typeface="Arial" charset="0"/>
              </a:rPr>
              <a:t>-r</a:t>
            </a:r>
            <a:r>
              <a:rPr lang="ru-RU" sz="2400" b="1" dirty="0" smtClean="0">
                <a:effectLst>
                  <a:outerShdw blurRad="38100" dist="38100" dir="2700000" algn="tl">
                    <a:srgbClr val="C0C0C0"/>
                  </a:outerShdw>
                </a:effectLst>
                <a:latin typeface="Arial" charset="0"/>
              </a:rPr>
              <a:t>: </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automated filling of the working modes cards of electronic components EDIE</a:t>
            </a:r>
            <a:endParaRPr lang="ru-RU" sz="2400" b="1" dirty="0">
              <a:solidFill>
                <a:srgbClr val="312783"/>
              </a:solidFill>
              <a:effectLst>
                <a:outerShdw blurRad="38100" dist="38100" dir="2700000" algn="tl">
                  <a:srgbClr val="C0C0C0"/>
                </a:outerShdw>
              </a:effectLst>
              <a:latin typeface="Arial" charset="0"/>
              <a:ea typeface="Arial" charset="0"/>
              <a:cs typeface="Arial" charset="0"/>
            </a:endParaRPr>
          </a:p>
        </p:txBody>
      </p:sp>
      <p:sp>
        <p:nvSpPr>
          <p:cNvPr id="247811" name="Rectangle 3"/>
          <p:cNvSpPr>
            <a:spLocks noGrp="1" noChangeArrowheads="1"/>
          </p:cNvSpPr>
          <p:nvPr>
            <p:ph type="body" idx="1"/>
          </p:nvPr>
        </p:nvSpPr>
        <p:spPr>
          <a:xfrm>
            <a:off x="130629" y="1067811"/>
            <a:ext cx="8806542" cy="4531509"/>
          </a:xfrm>
        </p:spPr>
        <p:txBody>
          <a:bodyPr>
            <a:normAutofit/>
          </a:bodyPr>
          <a:lstStyle/>
          <a:p>
            <a:pPr algn="just">
              <a:buFontTx/>
              <a:buChar char="-"/>
              <a:defRPr/>
            </a:pPr>
            <a:r>
              <a:rPr lang="ru-RU" sz="1800" dirty="0" smtClean="0">
                <a:solidFill>
                  <a:srgbClr val="312783"/>
                </a:solidFill>
                <a:effectLst>
                  <a:outerShdw blurRad="38100" dist="38100" dir="2700000" algn="tl">
                    <a:srgbClr val="C0C0C0"/>
                  </a:outerShdw>
                </a:effectLst>
                <a:latin typeface="Arial" charset="0"/>
                <a:ea typeface="Arial" charset="0"/>
                <a:cs typeface="Arial" charset="0"/>
              </a:rPr>
              <a:t>«</a:t>
            </a:r>
            <a:r>
              <a:rPr lang="en-US" sz="1800" dirty="0" smtClean="0">
                <a:solidFill>
                  <a:srgbClr val="312783"/>
                </a:solidFill>
                <a:effectLst>
                  <a:outerShdw blurRad="38100" dist="38100" dir="2700000" algn="tl">
                    <a:srgbClr val="C0C0C0"/>
                  </a:outerShdw>
                </a:effectLst>
                <a:latin typeface="Arial" charset="0"/>
                <a:ea typeface="Arial" charset="0"/>
                <a:cs typeface="Arial" charset="0"/>
              </a:rPr>
              <a:t>ENERGOMODEL-R</a:t>
            </a:r>
            <a:r>
              <a:rPr lang="ru-RU" sz="1800" dirty="0" smtClean="0">
                <a:solidFill>
                  <a:srgbClr val="312783"/>
                </a:solidFill>
                <a:effectLst>
                  <a:outerShdw blurRad="38100" dist="38100" dir="2700000" algn="tl">
                    <a:srgbClr val="C0C0C0"/>
                  </a:outerShdw>
                </a:effectLst>
                <a:latin typeface="Arial" charset="0"/>
                <a:ea typeface="Arial" charset="0"/>
                <a:cs typeface="Arial" charset="0"/>
              </a:rPr>
              <a:t>»</a:t>
            </a:r>
            <a:r>
              <a:rPr lang="en-US" sz="1800" dirty="0" smtClean="0">
                <a:solidFill>
                  <a:srgbClr val="312783"/>
                </a:solidFill>
                <a:effectLst>
                  <a:outerShdw blurRad="38100" dist="38100" dir="2700000" algn="tl">
                    <a:srgbClr val="C0C0C0"/>
                  </a:outerShdw>
                </a:effectLst>
                <a:latin typeface="Arial" charset="0"/>
                <a:ea typeface="Arial" charset="0"/>
                <a:cs typeface="Arial" charset="0"/>
              </a:rPr>
              <a:t> is to facilitate and accelerate the filling of the operating modes of electronic components (EC) cards.</a:t>
            </a:r>
            <a:endParaRPr lang="ru-RU" sz="1800" dirty="0" smtClean="0">
              <a:solidFill>
                <a:srgbClr val="312783"/>
              </a:solidFill>
              <a:effectLst>
                <a:outerShdw blurRad="38100" dist="38100" dir="2700000" algn="tl">
                  <a:srgbClr val="C0C0C0"/>
                </a:outerShdw>
              </a:effectLst>
              <a:latin typeface="Arial" charset="0"/>
              <a:ea typeface="Arial" charset="0"/>
              <a:cs typeface="Arial" charset="0"/>
            </a:endParaRPr>
          </a:p>
          <a:p>
            <a:pPr algn="just">
              <a:buNone/>
              <a:defRPr/>
            </a:pPr>
            <a:r>
              <a:rPr lang="en-US" sz="1800" dirty="0" smtClean="0">
                <a:solidFill>
                  <a:srgbClr val="312783"/>
                </a:solidFill>
                <a:effectLst>
                  <a:outerShdw blurRad="38100" dist="38100" dir="2700000" algn="tl">
                    <a:srgbClr val="C0C0C0"/>
                  </a:outerShdw>
                </a:effectLst>
                <a:latin typeface="Arial" charset="0"/>
                <a:ea typeface="Arial" charset="0"/>
                <a:cs typeface="Arial" charset="0"/>
              </a:rPr>
              <a:t>- It allows the automatic filling of EC operating modes </a:t>
            </a:r>
            <a:r>
              <a:rPr lang="en-US" sz="1800" dirty="0">
                <a:solidFill>
                  <a:srgbClr val="312783"/>
                </a:solidFill>
                <a:effectLst>
                  <a:outerShdw blurRad="38100" dist="38100" dir="2700000" algn="tl">
                    <a:srgbClr val="C0C0C0"/>
                  </a:outerShdw>
                </a:effectLst>
                <a:latin typeface="Arial" charset="0"/>
                <a:ea typeface="Arial" charset="0"/>
                <a:cs typeface="Arial" charset="0"/>
              </a:rPr>
              <a:t>maps based </a:t>
            </a:r>
            <a:r>
              <a:rPr lang="en-US" sz="1800" dirty="0" smtClean="0">
                <a:solidFill>
                  <a:srgbClr val="312783"/>
                </a:solidFill>
                <a:effectLst>
                  <a:outerShdw blurRad="38100" dist="38100" dir="2700000" algn="tl">
                    <a:srgbClr val="C0C0C0"/>
                  </a:outerShdw>
                </a:effectLst>
                <a:latin typeface="Arial" charset="0"/>
                <a:ea typeface="Arial" charset="0"/>
                <a:cs typeface="Arial" charset="0"/>
              </a:rPr>
              <a:t>on the list of EC entered by the user, and a database containing the maximum permissible values of EDIE parameters according to technical conditions, including in the form of graphical and analytical dependencies. At the same time, the list of EC is entered both manually and automatically from files prepared in the PCAD system</a:t>
            </a:r>
            <a:r>
              <a:rPr lang="en-US" sz="1800" b="1" dirty="0" smtClean="0">
                <a:effectLst>
                  <a:outerShdw blurRad="38100" dist="38100" dir="2700000" algn="tl">
                    <a:srgbClr val="C0C0C0"/>
                  </a:outerShdw>
                </a:effectLst>
              </a:rPr>
              <a:t>.</a:t>
            </a:r>
            <a:endParaRPr lang="ru-RU" sz="1800" dirty="0" smtClean="0"/>
          </a:p>
        </p:txBody>
      </p:sp>
      <p:sp>
        <p:nvSpPr>
          <p:cNvPr id="247813" name="Line 5"/>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pic>
        <p:nvPicPr>
          <p:cNvPr id="5" name="Рисунок 1" descr="Энергомодель 3аа.jpg"/>
          <p:cNvPicPr>
            <a:picLocks noChangeAspect="1" noChangeArrowheads="1"/>
          </p:cNvPicPr>
          <p:nvPr/>
        </p:nvPicPr>
        <p:blipFill>
          <a:blip r:embed="rId3" cstate="print"/>
          <a:srcRect/>
          <a:stretch>
            <a:fillRect/>
          </a:stretch>
        </p:blipFill>
        <p:spPr bwMode="auto">
          <a:xfrm>
            <a:off x="7644714" y="0"/>
            <a:ext cx="1499286" cy="402721"/>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2520777" y="3366116"/>
            <a:ext cx="4325059" cy="3184316"/>
          </a:xfrm>
          <a:prstGeom prst="rect">
            <a:avLst/>
          </a:prstGeom>
          <a:noFill/>
          <a:ln w="9525">
            <a:noFill/>
            <a:miter lim="800000"/>
            <a:headEnd/>
            <a:tailEnd/>
          </a:ln>
        </p:spPr>
      </p:pic>
      <p:sp>
        <p:nvSpPr>
          <p:cNvPr id="9" name="Прямоугольник 8"/>
          <p:cNvSpPr/>
          <p:nvPr/>
        </p:nvSpPr>
        <p:spPr>
          <a:xfrm>
            <a:off x="2438400" y="3229232"/>
            <a:ext cx="4506097" cy="79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409568" y="3214471"/>
            <a:ext cx="4572000" cy="923330"/>
          </a:xfrm>
          <a:prstGeom prst="rect">
            <a:avLst/>
          </a:prstGeom>
        </p:spPr>
        <p:txBody>
          <a:bodyPr>
            <a:spAutoFit/>
          </a:bodyPr>
          <a:lstStyle/>
          <a:p>
            <a:pPr algn="ctr"/>
            <a:r>
              <a:rPr lang="en-US" dirty="0" smtClean="0">
                <a:solidFill>
                  <a:schemeClr val="bg1"/>
                </a:solidFill>
              </a:rPr>
              <a:t>Card output 68 operating modes of resistors, resistor assemblies, </a:t>
            </a:r>
            <a:r>
              <a:rPr lang="en-US" dirty="0" err="1" smtClean="0">
                <a:solidFill>
                  <a:schemeClr val="bg1"/>
                </a:solidFill>
              </a:rPr>
              <a:t>thermistors</a:t>
            </a:r>
            <a:r>
              <a:rPr lang="en-US" dirty="0" smtClean="0">
                <a:solidFill>
                  <a:schemeClr val="bg1"/>
                </a:solidFill>
              </a:rPr>
              <a:t>, absorbers and potentiometers</a:t>
            </a:r>
            <a:endParaRPr lang="ru-RU" dirty="0">
              <a:solidFill>
                <a:schemeClr val="bg1"/>
              </a:solidFill>
            </a:endParaRPr>
          </a:p>
        </p:txBody>
      </p:sp>
      <p:pic>
        <p:nvPicPr>
          <p:cNvPr id="10" name="Рисунок 9" descr="ENERGOMODEL_ENG.eps"/>
          <p:cNvPicPr>
            <a:picLocks noChangeAspect="1"/>
          </p:cNvPicPr>
          <p:nvPr/>
        </p:nvPicPr>
        <p:blipFill>
          <a:blip r:embed="rId5"/>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strips(downLeft)">
                                      <p:cBhvr>
                                        <p:cTn id="7" dur="500"/>
                                        <p:tgtEl>
                                          <p:spTgt spid="24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3"/>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67587" name="Rectangle 6"/>
          <p:cNvSpPr>
            <a:spLocks noChangeArrowheads="1"/>
          </p:cNvSpPr>
          <p:nvPr/>
        </p:nvSpPr>
        <p:spPr bwMode="auto">
          <a:xfrm>
            <a:off x="421223" y="511421"/>
            <a:ext cx="8439747" cy="5832889"/>
          </a:xfrm>
          <a:prstGeom prst="rect">
            <a:avLst/>
          </a:prstGeom>
          <a:noFill/>
          <a:ln w="9525">
            <a:noFill/>
            <a:miter lim="800000"/>
            <a:headEnd/>
            <a:tailEnd/>
          </a:ln>
        </p:spPr>
        <p:txBody>
          <a:bodyPr wrap="square" lIns="76718" tIns="38359" rIns="76718" bIns="38359" anchor="ctr">
            <a:spAutoFit/>
          </a:bodyPr>
          <a:lstStyle/>
          <a:p>
            <a:pPr indent="383591" algn="just"/>
            <a:r>
              <a:rPr lang="ru-RU" sz="1700" b="1" dirty="0" smtClean="0">
                <a:solidFill>
                  <a:srgbClr val="FF0000"/>
                </a:solidFill>
              </a:rPr>
              <a:t>«</a:t>
            </a:r>
            <a:r>
              <a:rPr lang="en-US" sz="1700" b="1" dirty="0" smtClean="0">
                <a:solidFill>
                  <a:srgbClr val="FF0000"/>
                </a:solidFill>
              </a:rPr>
              <a:t>ENERGOMODEL-B</a:t>
            </a:r>
            <a:r>
              <a:rPr lang="ru-RU" sz="1700" b="1" dirty="0" smtClean="0">
                <a:solidFill>
                  <a:srgbClr val="FF0000"/>
                </a:solidFill>
              </a:rPr>
              <a:t>»</a:t>
            </a:r>
            <a:r>
              <a:rPr lang="en-US" sz="1700" b="1" dirty="0" smtClean="0">
                <a:solidFill>
                  <a:srgbClr val="FF0000"/>
                </a:solidFill>
              </a:rPr>
              <a:t> </a:t>
            </a:r>
            <a:r>
              <a:rPr lang="en-US" sz="1700" b="1" dirty="0" smtClean="0">
                <a:solidFill>
                  <a:srgbClr val="312783"/>
                </a:solidFill>
                <a:latin typeface="Arial" charset="0"/>
                <a:ea typeface="Arial" charset="0"/>
                <a:cs typeface="Arial" charset="0"/>
              </a:rPr>
              <a:t>analyzes cabinets, blocks, printed electronics EDIE, electronic components (EC) to solve the following tasks:</a:t>
            </a:r>
          </a:p>
          <a:p>
            <a:pPr indent="383591" algn="just"/>
            <a:endParaRPr lang="en-US" sz="1700" b="1" dirty="0" smtClean="0">
              <a:solidFill>
                <a:srgbClr val="312783"/>
              </a:solidFill>
              <a:latin typeface="Arial" charset="0"/>
              <a:ea typeface="Arial" charset="0"/>
              <a:cs typeface="Arial" charset="0"/>
            </a:endParaRPr>
          </a:p>
          <a:p>
            <a:pPr indent="383591" algn="just"/>
            <a:r>
              <a:rPr lang="en-US" sz="1700" dirty="0" smtClean="0">
                <a:solidFill>
                  <a:srgbClr val="312783"/>
                </a:solidFill>
                <a:latin typeface="Arial" charset="0"/>
                <a:ea typeface="Arial" charset="0"/>
                <a:cs typeface="Arial" charset="0"/>
              </a:rPr>
              <a:t>1) determination of all </a:t>
            </a:r>
            <a:r>
              <a:rPr lang="en-US" sz="1700" dirty="0">
                <a:solidFill>
                  <a:srgbClr val="312783"/>
                </a:solidFill>
                <a:latin typeface="Arial" charset="0"/>
                <a:ea typeface="Arial" charset="0"/>
                <a:cs typeface="Arial" charset="0"/>
              </a:rPr>
              <a:t>EC reliability </a:t>
            </a:r>
            <a:r>
              <a:rPr lang="en-US" sz="1700" dirty="0" smtClean="0">
                <a:solidFill>
                  <a:srgbClr val="312783"/>
                </a:solidFill>
                <a:latin typeface="Arial" charset="0"/>
                <a:ea typeface="Arial" charset="0"/>
                <a:cs typeface="Arial" charset="0"/>
              </a:rPr>
              <a:t>indicators;</a:t>
            </a:r>
          </a:p>
          <a:p>
            <a:pPr indent="383591" algn="just"/>
            <a:r>
              <a:rPr lang="en-US" sz="1700" dirty="0" smtClean="0">
                <a:solidFill>
                  <a:srgbClr val="312783"/>
                </a:solidFill>
                <a:latin typeface="Arial" charset="0"/>
                <a:ea typeface="Arial" charset="0"/>
                <a:cs typeface="Arial" charset="0"/>
              </a:rPr>
              <a:t>2) the rationale to assess the EDIE</a:t>
            </a:r>
            <a:r>
              <a:rPr lang="en-US" sz="1700" dirty="0">
                <a:solidFill>
                  <a:srgbClr val="312783"/>
                </a:solidFill>
                <a:latin typeface="Arial" charset="0"/>
                <a:ea typeface="Arial" charset="0"/>
                <a:cs typeface="Arial" charset="0"/>
              </a:rPr>
              <a:t> </a:t>
            </a:r>
            <a:r>
              <a:rPr lang="en-US" sz="1700" dirty="0" smtClean="0">
                <a:solidFill>
                  <a:srgbClr val="312783"/>
                </a:solidFill>
                <a:latin typeface="Arial" charset="0"/>
                <a:ea typeface="Arial" charset="0"/>
                <a:cs typeface="Arial" charset="0"/>
              </a:rPr>
              <a:t>reserving efficiency.</a:t>
            </a:r>
          </a:p>
          <a:p>
            <a:pPr indent="383591" algn="just"/>
            <a:endParaRPr lang="ru-RU" sz="1700" b="1" i="1" dirty="0">
              <a:solidFill>
                <a:srgbClr val="312783"/>
              </a:solidFill>
              <a:latin typeface="Arial" charset="0"/>
              <a:ea typeface="Arial" charset="0"/>
              <a:cs typeface="Arial" charset="0"/>
            </a:endParaRPr>
          </a:p>
          <a:p>
            <a:pPr indent="383591" algn="just"/>
            <a:r>
              <a:rPr lang="en-US" sz="1700" b="1" dirty="0" smtClean="0">
                <a:solidFill>
                  <a:srgbClr val="312783"/>
                </a:solidFill>
                <a:latin typeface="Arial" charset="0"/>
                <a:ea typeface="Arial" charset="0"/>
                <a:cs typeface="Arial" charset="0"/>
              </a:rPr>
              <a:t>The technology supports the following types of redundancy:</a:t>
            </a:r>
          </a:p>
          <a:p>
            <a:pPr indent="383591" algn="just"/>
            <a:endParaRPr lang="en-US" sz="1700" b="1" dirty="0" smtClean="0">
              <a:solidFill>
                <a:srgbClr val="312783"/>
              </a:solidFill>
              <a:latin typeface="Arial" charset="0"/>
              <a:ea typeface="Arial" charset="0"/>
              <a:cs typeface="Arial" charset="0"/>
            </a:endParaRPr>
          </a:p>
          <a:p>
            <a:pPr indent="383591" algn="just"/>
            <a:r>
              <a:rPr lang="en-US" sz="1700" dirty="0" smtClean="0">
                <a:solidFill>
                  <a:srgbClr val="312783"/>
                </a:solidFill>
                <a:latin typeface="Arial" charset="0"/>
                <a:ea typeface="Arial" charset="0"/>
                <a:cs typeface="Arial" charset="0"/>
              </a:rPr>
              <a:t>1) passive backup with a constant load;</a:t>
            </a:r>
          </a:p>
          <a:p>
            <a:pPr indent="383591" algn="just"/>
            <a:r>
              <a:rPr lang="en-US" sz="1700" dirty="0" smtClean="0">
                <a:solidFill>
                  <a:srgbClr val="312783"/>
                </a:solidFill>
                <a:latin typeface="Arial" charset="0"/>
                <a:ea typeface="Arial" charset="0"/>
                <a:cs typeface="Arial" charset="0"/>
              </a:rPr>
              <a:t>2) active loaded redundancy;</a:t>
            </a:r>
          </a:p>
          <a:p>
            <a:pPr indent="383591" algn="just"/>
            <a:r>
              <a:rPr lang="en-US" sz="1700" dirty="0" smtClean="0">
                <a:solidFill>
                  <a:srgbClr val="312783"/>
                </a:solidFill>
                <a:latin typeface="Arial" charset="0"/>
                <a:ea typeface="Arial" charset="0"/>
                <a:cs typeface="Arial" charset="0"/>
              </a:rPr>
              <a:t>3) active unloaded reservation;</a:t>
            </a:r>
          </a:p>
          <a:p>
            <a:pPr indent="383591" algn="just"/>
            <a:r>
              <a:rPr lang="en-US" sz="1700" dirty="0" smtClean="0">
                <a:solidFill>
                  <a:srgbClr val="312783"/>
                </a:solidFill>
                <a:latin typeface="Arial" charset="0"/>
                <a:ea typeface="Arial" charset="0"/>
                <a:cs typeface="Arial" charset="0"/>
              </a:rPr>
              <a:t>4) active lightweight backup.</a:t>
            </a:r>
          </a:p>
          <a:p>
            <a:pPr indent="383591" algn="just"/>
            <a:endParaRPr lang="ru-RU" sz="1700" b="1" i="1" dirty="0">
              <a:solidFill>
                <a:srgbClr val="312783"/>
              </a:solidFill>
              <a:latin typeface="Arial" charset="0"/>
              <a:ea typeface="Arial" charset="0"/>
              <a:cs typeface="Arial" charset="0"/>
            </a:endParaRPr>
          </a:p>
          <a:p>
            <a:pPr indent="383591" algn="just"/>
            <a:r>
              <a:rPr lang="en-US" sz="1700" b="1" dirty="0">
                <a:solidFill>
                  <a:srgbClr val="312783"/>
                </a:solidFill>
                <a:latin typeface="Arial" charset="0"/>
                <a:ea typeface="Arial" charset="0"/>
                <a:cs typeface="Arial" charset="0"/>
              </a:rPr>
              <a:t>T</a:t>
            </a:r>
            <a:r>
              <a:rPr lang="en-US" sz="1700" b="1" dirty="0" smtClean="0">
                <a:solidFill>
                  <a:srgbClr val="312783"/>
                </a:solidFill>
                <a:latin typeface="Arial" charset="0"/>
                <a:ea typeface="Arial" charset="0"/>
                <a:cs typeface="Arial" charset="0"/>
              </a:rPr>
              <a:t>he simulation can show operational failure rates, probability of failure-free operation, and average time-to-failure operation of the EDIE.</a:t>
            </a:r>
          </a:p>
          <a:p>
            <a:pPr indent="383591" algn="just"/>
            <a:endParaRPr lang="ru-RU" sz="1700" b="1" i="1" dirty="0">
              <a:solidFill>
                <a:srgbClr val="312783"/>
              </a:solidFill>
              <a:latin typeface="Arial" charset="0"/>
              <a:ea typeface="Arial" charset="0"/>
              <a:cs typeface="Arial" charset="0"/>
            </a:endParaRPr>
          </a:p>
          <a:p>
            <a:pPr indent="383591" algn="just"/>
            <a:r>
              <a:rPr lang="en-US" sz="1700" b="1" dirty="0" smtClean="0">
                <a:solidFill>
                  <a:srgbClr val="312783"/>
                </a:solidFill>
                <a:latin typeface="Arial" charset="0"/>
                <a:ea typeface="Arial" charset="0"/>
                <a:cs typeface="Arial" charset="0"/>
              </a:rPr>
              <a:t>Service maintenance technology includes:</a:t>
            </a:r>
          </a:p>
          <a:p>
            <a:pPr indent="383591" algn="just"/>
            <a:r>
              <a:rPr lang="en-US" sz="1700" dirty="0" smtClean="0">
                <a:solidFill>
                  <a:srgbClr val="312783"/>
                </a:solidFill>
                <a:latin typeface="Arial" charset="0"/>
                <a:ea typeface="Arial" charset="0"/>
                <a:cs typeface="Arial" charset="0"/>
              </a:rPr>
              <a:t>1) a database with mathematical models for calculating the values of the operational intensity of EC failures and the values of the coefficients included in the models;</a:t>
            </a:r>
          </a:p>
          <a:p>
            <a:pPr indent="383591" algn="just"/>
            <a:r>
              <a:rPr lang="en-US" sz="1700" dirty="0" smtClean="0">
                <a:solidFill>
                  <a:srgbClr val="312783"/>
                </a:solidFill>
                <a:latin typeface="Arial" charset="0"/>
                <a:ea typeface="Arial" charset="0"/>
                <a:cs typeface="Arial" charset="0"/>
              </a:rPr>
              <a:t>2) a database editor that allows you to replenish the EC nomenclature, as well as change all the values of the coefficients and mathematical models.</a:t>
            </a:r>
            <a:endParaRPr lang="ru-RU" sz="1700" dirty="0">
              <a:solidFill>
                <a:srgbClr val="312783"/>
              </a:solidFill>
              <a:latin typeface="Arial" charset="0"/>
              <a:ea typeface="Arial" charset="0"/>
              <a:cs typeface="Arial" charset="0"/>
            </a:endParaRPr>
          </a:p>
        </p:txBody>
      </p:sp>
      <p:pic>
        <p:nvPicPr>
          <p:cNvPr id="4" name="Рисунок 1" descr="Энергомодель 3аа.jpg"/>
          <p:cNvPicPr>
            <a:picLocks noChangeAspect="1" noChangeArrowheads="1"/>
          </p:cNvPicPr>
          <p:nvPr/>
        </p:nvPicPr>
        <p:blipFill>
          <a:blip r:embed="rId3" cstate="print"/>
          <a:srcRect/>
          <a:stretch>
            <a:fillRect/>
          </a:stretch>
        </p:blipFill>
        <p:spPr bwMode="auto">
          <a:xfrm>
            <a:off x="7644714" y="0"/>
            <a:ext cx="1499286" cy="402721"/>
          </a:xfrm>
          <a:prstGeom prst="rect">
            <a:avLst/>
          </a:prstGeom>
          <a:noFill/>
          <a:ln w="9525">
            <a:noFill/>
            <a:miter lim="800000"/>
            <a:headEnd/>
            <a:tailEnd/>
          </a:ln>
        </p:spPr>
      </p:pic>
      <p:pic>
        <p:nvPicPr>
          <p:cNvPr id="5" name="Рисунок 4" descr="ENERGOMODEL_ENG.eps"/>
          <p:cNvPicPr>
            <a:picLocks noChangeAspect="1"/>
          </p:cNvPicPr>
          <p:nvPr/>
        </p:nvPicPr>
        <p:blipFill>
          <a:blip r:embed="rId4"/>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Температура участков ПУ(Масштаб - 100 %)"/>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735" t="7328" r="21627" b="5302"/>
          <a:stretch/>
        </p:blipFill>
        <p:spPr bwMode="auto">
          <a:xfrm>
            <a:off x="6366268" y="3325465"/>
            <a:ext cx="2236594" cy="1407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Масштаб - 100 %"/>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179" t="16575" r="20302" b="13410"/>
          <a:stretch/>
        </p:blipFill>
        <p:spPr bwMode="auto">
          <a:xfrm>
            <a:off x="6779206" y="2181875"/>
            <a:ext cx="2217213" cy="1291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628650" y="180568"/>
            <a:ext cx="7886700" cy="373105"/>
          </a:xfrm>
        </p:spPr>
        <p:txBody>
          <a:bodyPr>
            <a:noAutofit/>
          </a:bodyPr>
          <a:lstStyle/>
          <a:p>
            <a:pPr algn="ctr"/>
            <a:r>
              <a:rPr lang="en-US" sz="2800" b="1" dirty="0" smtClean="0">
                <a:solidFill>
                  <a:srgbClr val="312783"/>
                </a:solidFill>
              </a:rPr>
              <a:t> </a:t>
            </a:r>
            <a:r>
              <a:rPr lang="ru-RU" sz="2800" b="1" dirty="0" smtClean="0">
                <a:solidFill>
                  <a:srgbClr val="312783"/>
                </a:solidFill>
                <a:latin typeface="Arial" charset="0"/>
                <a:ea typeface="Arial" charset="0"/>
                <a:cs typeface="Arial" charset="0"/>
              </a:rPr>
              <a:t>«</a:t>
            </a:r>
            <a:r>
              <a:rPr lang="en-US" sz="2800" b="1" dirty="0" smtClean="0">
                <a:solidFill>
                  <a:srgbClr val="312783"/>
                </a:solidFill>
                <a:latin typeface="Arial" charset="0"/>
                <a:ea typeface="Arial" charset="0"/>
                <a:cs typeface="Arial" charset="0"/>
              </a:rPr>
              <a:t>ENERGOMODEL</a:t>
            </a:r>
            <a:r>
              <a:rPr lang="ru-RU" sz="2800" b="1" dirty="0" smtClean="0">
                <a:solidFill>
                  <a:srgbClr val="312783"/>
                </a:solidFill>
                <a:latin typeface="Arial" charset="0"/>
                <a:ea typeface="Arial" charset="0"/>
                <a:cs typeface="Arial" charset="0"/>
              </a:rPr>
              <a:t>»</a:t>
            </a:r>
            <a:r>
              <a:rPr lang="en-US" sz="2800" b="1" dirty="0" smtClean="0">
                <a:solidFill>
                  <a:srgbClr val="312783"/>
                </a:solidFill>
                <a:latin typeface="Arial" charset="0"/>
                <a:ea typeface="Arial" charset="0"/>
                <a:cs typeface="Arial" charset="0"/>
              </a:rPr>
              <a:t> technology </a:t>
            </a:r>
            <a:endParaRPr lang="ru-RU" sz="2800" b="1" dirty="0">
              <a:solidFill>
                <a:srgbClr val="312783"/>
              </a:solidFill>
              <a:latin typeface="Arial" charset="0"/>
              <a:ea typeface="Arial" charset="0"/>
              <a:cs typeface="Arial" charset="0"/>
            </a:endParaRP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9" y="2366153"/>
            <a:ext cx="2984481" cy="2189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Объект 12"/>
          <p:cNvPicPr>
            <a:picLocks noChangeAspect="1"/>
          </p:cNvPicPr>
          <p:nvPr/>
        </p:nvPicPr>
        <p:blipFill>
          <a:blip r:embed="rId6" cstate="print">
            <a:extLst>
              <a:ext uri="{BEBA8EAE-BF5A-486C-A8C5-ECC9F3942E4B}">
                <a14:imgProps xmlns:a14="http://schemas.microsoft.com/office/drawing/2010/main" xmlns="">
                  <a14:imgLayer r:embed="rId7">
                    <a14:imgEffect>
                      <a14:backgroundRemoval t="5500" b="90000" l="10000" r="98188"/>
                    </a14:imgEffect>
                  </a14:imgLayer>
                </a14:imgProps>
              </a:ext>
              <a:ext uri="{28A0092B-C50C-407E-A947-70E740481C1C}">
                <a14:useLocalDpi xmlns:a14="http://schemas.microsoft.com/office/drawing/2010/main" xmlns="" val="0"/>
              </a:ext>
            </a:extLst>
          </a:blip>
          <a:stretch>
            <a:fillRect/>
          </a:stretch>
        </p:blipFill>
        <p:spPr>
          <a:xfrm>
            <a:off x="2473361" y="429656"/>
            <a:ext cx="2932178" cy="2199134"/>
          </a:xfrm>
          <a:prstGeom prst="rect">
            <a:avLst/>
          </a:prstGeom>
        </p:spPr>
      </p:pic>
      <p:pic>
        <p:nvPicPr>
          <p:cNvPr id="8" name="Picture 8" descr="Ускорения_2"/>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697054" y="499536"/>
            <a:ext cx="3905808" cy="219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descr="2011-08-30_19-56-04_АСОНИКА В"/>
          <p:cNvPicPr>
            <a:picLocks noGrp="1" noChangeAspect="1" noChangeArrowheads="1"/>
          </p:cNvPicPr>
          <p:nvPr>
            <p:ph idx="1"/>
          </p:nvPr>
        </p:nvPicPr>
        <p:blipFill rotWithShape="1">
          <a:blip r:embed="rId10" cstate="print">
            <a:extLst>
              <a:ext uri="{28A0092B-C50C-407E-A947-70E740481C1C}">
                <a14:useLocalDpi xmlns:a14="http://schemas.microsoft.com/office/drawing/2010/main" xmlns="" val="0"/>
              </a:ext>
            </a:extLst>
          </a:blip>
          <a:srcRect l="21048" t="11078" r="20937" b="20967"/>
          <a:stretch/>
        </p:blipFill>
        <p:spPr bwMode="auto">
          <a:xfrm>
            <a:off x="3079759" y="4666711"/>
            <a:ext cx="2128012" cy="190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Рисунок 12"/>
          <p:cNvPicPr>
            <a:picLocks noChangeAspect="1"/>
          </p:cNvPicPr>
          <p:nvPr/>
        </p:nvPicPr>
        <p:blipFill>
          <a:blip r:embed="rId11" cstate="print"/>
          <a:stretch>
            <a:fillRect/>
          </a:stretch>
        </p:blipFill>
        <p:spPr>
          <a:xfrm>
            <a:off x="5358112" y="4917229"/>
            <a:ext cx="3785888" cy="1918970"/>
          </a:xfrm>
          <a:prstGeom prst="rect">
            <a:avLst/>
          </a:prstGeom>
        </p:spPr>
      </p:pic>
      <p:sp>
        <p:nvSpPr>
          <p:cNvPr id="14" name="TextBox 13"/>
          <p:cNvSpPr txBox="1"/>
          <p:nvPr/>
        </p:nvSpPr>
        <p:spPr>
          <a:xfrm>
            <a:off x="140839" y="1104657"/>
            <a:ext cx="2899831" cy="5262979"/>
          </a:xfrm>
          <a:prstGeom prst="rect">
            <a:avLst/>
          </a:prstGeom>
          <a:noFill/>
        </p:spPr>
        <p:txBody>
          <a:bodyPr wrap="square" rtlCol="0">
            <a:spAutoFit/>
          </a:bodyPr>
          <a:lstStyle/>
          <a:p>
            <a:endParaRPr lang="ru-RU" sz="1600" b="1" dirty="0" smtClean="0">
              <a:solidFill>
                <a:srgbClr val="312783"/>
              </a:solidFill>
            </a:endParaRPr>
          </a:p>
          <a:p>
            <a:endParaRPr lang="ru-RU" sz="2000" b="1" dirty="0">
              <a:solidFill>
                <a:srgbClr val="312783"/>
              </a:solidFill>
            </a:endParaRPr>
          </a:p>
          <a:p>
            <a:pPr marL="285750" indent="-285750">
              <a:buFont typeface="Arial" panose="020B0604020202020204" pitchFamily="34" charset="0"/>
              <a:buChar char="•"/>
            </a:pPr>
            <a:r>
              <a:rPr lang="en-US" sz="2000" b="1" dirty="0" smtClean="0">
                <a:solidFill>
                  <a:srgbClr val="312783"/>
                </a:solidFill>
              </a:rPr>
              <a:t>Interconnected subsystems of the ASONIKA system;</a:t>
            </a:r>
            <a:endParaRPr lang="ru-RU" sz="2000" b="1" dirty="0" smtClean="0">
              <a:solidFill>
                <a:srgbClr val="312783"/>
              </a:solidFill>
            </a:endParaRPr>
          </a:p>
          <a:p>
            <a:pPr marL="285750" indent="-285750">
              <a:buFont typeface="Arial" panose="020B0604020202020204" pitchFamily="34" charset="0"/>
              <a:buChar char="•"/>
            </a:pPr>
            <a:endParaRPr lang="ru-RU" sz="2000" b="1" dirty="0" smtClean="0">
              <a:solidFill>
                <a:srgbClr val="312783"/>
              </a:solidFill>
            </a:endParaRPr>
          </a:p>
          <a:p>
            <a:pPr marL="285750" indent="-285750">
              <a:buFont typeface="Arial" panose="020B0604020202020204" pitchFamily="34" charset="0"/>
              <a:buChar char="•"/>
            </a:pPr>
            <a:r>
              <a:rPr lang="en-US" sz="2000" b="1" dirty="0" smtClean="0">
                <a:solidFill>
                  <a:srgbClr val="312783"/>
                </a:solidFill>
              </a:rPr>
              <a:t>modeling of mechanical, thermal, electromagnetic processes;</a:t>
            </a:r>
            <a:endParaRPr lang="ru-RU" sz="2000" b="1" dirty="0" smtClean="0">
              <a:solidFill>
                <a:srgbClr val="312783"/>
              </a:solidFill>
            </a:endParaRPr>
          </a:p>
          <a:p>
            <a:pPr marL="285750" indent="-285750">
              <a:buFont typeface="Arial" panose="020B0604020202020204" pitchFamily="34" charset="0"/>
              <a:buChar char="•"/>
            </a:pPr>
            <a:endParaRPr lang="ru-RU" sz="2000" b="1" dirty="0" smtClean="0">
              <a:solidFill>
                <a:srgbClr val="312783"/>
              </a:solidFill>
            </a:endParaRPr>
          </a:p>
          <a:p>
            <a:pPr marL="285750" indent="-285750">
              <a:buFont typeface="Arial" panose="020B0604020202020204" pitchFamily="34" charset="0"/>
              <a:buChar char="•"/>
            </a:pPr>
            <a:r>
              <a:rPr lang="en-US" sz="2000" b="1" dirty="0" smtClean="0">
                <a:solidFill>
                  <a:srgbClr val="312783"/>
                </a:solidFill>
              </a:rPr>
              <a:t>reliability calculation;</a:t>
            </a:r>
            <a:endParaRPr lang="ru-RU" sz="2000" b="1" dirty="0" smtClean="0">
              <a:solidFill>
                <a:srgbClr val="312783"/>
              </a:solidFill>
            </a:endParaRPr>
          </a:p>
          <a:p>
            <a:pPr marL="285750" indent="-285750">
              <a:buFont typeface="Arial" panose="020B0604020202020204" pitchFamily="34" charset="0"/>
              <a:buChar char="•"/>
            </a:pPr>
            <a:endParaRPr lang="ru-RU" sz="2000" b="1" dirty="0" smtClean="0">
              <a:solidFill>
                <a:srgbClr val="312783"/>
              </a:solidFill>
            </a:endParaRPr>
          </a:p>
          <a:p>
            <a:pPr marL="285750" indent="-285750">
              <a:buFont typeface="Arial" panose="020B0604020202020204" pitchFamily="34" charset="0"/>
              <a:buChar char="•"/>
            </a:pPr>
            <a:r>
              <a:rPr lang="en-US" sz="2000" b="1" dirty="0" smtClean="0">
                <a:solidFill>
                  <a:srgbClr val="312783"/>
                </a:solidFill>
              </a:rPr>
              <a:t>formation of maps of operating modes;</a:t>
            </a:r>
            <a:endParaRPr lang="ru-RU" sz="2000" b="1" dirty="0" smtClean="0">
              <a:solidFill>
                <a:srgbClr val="312783"/>
              </a:solidFill>
            </a:endParaRPr>
          </a:p>
          <a:p>
            <a:pPr marL="285750" indent="-285750">
              <a:buFont typeface="Arial" panose="020B0604020202020204" pitchFamily="34" charset="0"/>
              <a:buChar char="•"/>
            </a:pPr>
            <a:endParaRPr lang="ru-RU" sz="2000" b="1" dirty="0">
              <a:solidFill>
                <a:srgbClr val="312783"/>
              </a:solidFill>
            </a:endParaRPr>
          </a:p>
          <a:p>
            <a:pPr marL="285750" indent="-285750">
              <a:buFont typeface="Arial" panose="020B0604020202020204" pitchFamily="34" charset="0"/>
              <a:buChar char="•"/>
            </a:pPr>
            <a:r>
              <a:rPr lang="en-US" sz="2000" b="1" dirty="0" smtClean="0">
                <a:solidFill>
                  <a:srgbClr val="312783"/>
                </a:solidFill>
              </a:rPr>
              <a:t>Database.</a:t>
            </a:r>
            <a:endParaRPr lang="ru-RU" sz="2000" b="1" dirty="0">
              <a:solidFill>
                <a:srgbClr val="312783"/>
              </a:solidFill>
            </a:endParaRPr>
          </a:p>
        </p:txBody>
      </p:sp>
      <p:pic>
        <p:nvPicPr>
          <p:cNvPr id="12" name="Рисунок 11" descr="ENERGOMODEL_ENG.eps"/>
          <p:cNvPicPr>
            <a:picLocks noChangeAspect="1"/>
          </p:cNvPicPr>
          <p:nvPr/>
        </p:nvPicPr>
        <p:blipFill>
          <a:blip r:embed="rId12"/>
          <a:stretch>
            <a:fillRect/>
          </a:stretch>
        </p:blipFill>
        <p:spPr>
          <a:xfrm>
            <a:off x="85046" y="700652"/>
            <a:ext cx="2994713" cy="808010"/>
          </a:xfrm>
          <a:prstGeom prst="rect">
            <a:avLst/>
          </a:prstGeom>
        </p:spPr>
      </p:pic>
    </p:spTree>
    <p:extLst>
      <p:ext uri="{BB962C8B-B14F-4D97-AF65-F5344CB8AC3E}">
        <p14:creationId xmlns:p14="http://schemas.microsoft.com/office/powerpoint/2010/main" xmlns="" val="7133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73731" name="Rectangle 3"/>
          <p:cNvSpPr>
            <a:spLocks noGrp="1" noChangeArrowheads="1"/>
          </p:cNvSpPr>
          <p:nvPr>
            <p:ph sz="half" idx="1"/>
          </p:nvPr>
        </p:nvSpPr>
        <p:spPr>
          <a:xfrm>
            <a:off x="437088" y="1572561"/>
            <a:ext cx="4050444" cy="4531509"/>
          </a:xfrm>
        </p:spPr>
        <p:txBody>
          <a:bodyPr/>
          <a:lstStyle/>
          <a:p>
            <a:pPr algn="ctr" defTabSz="764518">
              <a:spcBef>
                <a:spcPct val="0"/>
              </a:spcBef>
              <a:buNone/>
            </a:pPr>
            <a:endParaRPr lang="ru-RU" sz="3900" b="1" dirty="0" smtClean="0">
              <a:solidFill>
                <a:srgbClr val="000099"/>
              </a:solidFill>
            </a:endParaRPr>
          </a:p>
          <a:p>
            <a:pPr algn="ctr" defTabSz="764518">
              <a:spcBef>
                <a:spcPct val="0"/>
              </a:spcBef>
              <a:buNone/>
            </a:pPr>
            <a:endParaRPr lang="ru-RU" sz="3900" b="1" dirty="0" smtClean="0">
              <a:solidFill>
                <a:srgbClr val="000099"/>
              </a:solidFill>
            </a:endParaRPr>
          </a:p>
          <a:p>
            <a:pPr algn="ctr" defTabSz="764518">
              <a:spcBef>
                <a:spcPct val="0"/>
              </a:spcBef>
              <a:buNone/>
            </a:pPr>
            <a:endParaRPr lang="ru-RU" sz="3900" dirty="0" smtClean="0"/>
          </a:p>
        </p:txBody>
      </p:sp>
      <p:sp>
        <p:nvSpPr>
          <p:cNvPr id="73732" name="Text Box 4"/>
          <p:cNvSpPr txBox="1">
            <a:spLocks noChangeArrowheads="1"/>
          </p:cNvSpPr>
          <p:nvPr/>
        </p:nvSpPr>
        <p:spPr bwMode="auto">
          <a:xfrm>
            <a:off x="497423" y="434402"/>
            <a:ext cx="8265577" cy="816131"/>
          </a:xfrm>
          <a:prstGeom prst="rect">
            <a:avLst/>
          </a:prstGeom>
          <a:noFill/>
          <a:ln w="9525">
            <a:noFill/>
            <a:miter lim="800000"/>
            <a:headEnd/>
            <a:tailEnd/>
          </a:ln>
        </p:spPr>
        <p:txBody>
          <a:bodyPr wrap="square" lIns="76718" tIns="38359" rIns="76718" bIns="38359">
            <a:spAutoFit/>
          </a:bodyPr>
          <a:lstStyle/>
          <a:p>
            <a:pPr algn="ctr" defTabSz="764518">
              <a:spcBef>
                <a:spcPct val="50000"/>
              </a:spcBef>
            </a:pPr>
            <a:r>
              <a:rPr lang="en-US" sz="2400" b="1" dirty="0" err="1" smtClean="0">
                <a:solidFill>
                  <a:srgbClr val="FF0000"/>
                </a:solidFill>
                <a:latin typeface="Arial" charset="0"/>
                <a:ea typeface="Arial" charset="0"/>
                <a:cs typeface="Arial" charset="0"/>
              </a:rPr>
              <a:t>Energomodel-emc</a:t>
            </a:r>
            <a:r>
              <a:rPr lang="en-US" sz="2400" b="1" dirty="0" smtClean="0">
                <a:latin typeface="Arial" charset="0"/>
                <a:ea typeface="Arial" charset="0"/>
                <a:cs typeface="Arial" charset="0"/>
              </a:rPr>
              <a:t>: </a:t>
            </a:r>
            <a:r>
              <a:rPr lang="ru-RU" sz="2400" b="1" dirty="0" smtClean="0">
                <a:solidFill>
                  <a:srgbClr val="FF0000"/>
                </a:solidFill>
                <a:latin typeface="Arial" charset="0"/>
                <a:ea typeface="Arial" charset="0"/>
                <a:cs typeface="Arial" charset="0"/>
              </a:rPr>
              <a:t> </a:t>
            </a:r>
            <a:r>
              <a:rPr lang="en-US" sz="2400" b="1" dirty="0" smtClean="0">
                <a:solidFill>
                  <a:srgbClr val="312783"/>
                </a:solidFill>
                <a:effectLst>
                  <a:outerShdw blurRad="38100" dist="38100" dir="2700000" algn="tl">
                    <a:srgbClr val="C0C0C0"/>
                  </a:outerShdw>
                </a:effectLst>
                <a:latin typeface="Arial" charset="0"/>
                <a:ea typeface="Arial" charset="0"/>
                <a:cs typeface="Arial" charset="0"/>
              </a:rPr>
              <a:t>analysis and provision of electromagnetic compatibility EDIE</a:t>
            </a:r>
            <a:endParaRPr lang="ru-RU" sz="2400" b="1" dirty="0">
              <a:solidFill>
                <a:srgbClr val="312783"/>
              </a:solidFill>
              <a:effectLst>
                <a:outerShdw blurRad="38100" dist="38100" dir="2700000" algn="tl">
                  <a:srgbClr val="C0C0C0"/>
                </a:outerShdw>
              </a:effectLst>
              <a:latin typeface="Arial" charset="0"/>
              <a:ea typeface="Arial" charset="0"/>
              <a:cs typeface="Arial" charset="0"/>
            </a:endParaRPr>
          </a:p>
        </p:txBody>
      </p:sp>
      <p:pic>
        <p:nvPicPr>
          <p:cNvPr id="73733" name="Picture 5" descr="3д модель блока"/>
          <p:cNvPicPr>
            <a:picLocks noChangeAspect="1" noChangeArrowheads="1"/>
          </p:cNvPicPr>
          <p:nvPr/>
        </p:nvPicPr>
        <p:blipFill>
          <a:blip r:embed="rId3" cstate="print"/>
          <a:srcRect/>
          <a:stretch>
            <a:fillRect/>
          </a:stretch>
        </p:blipFill>
        <p:spPr bwMode="auto">
          <a:xfrm>
            <a:off x="497423" y="1272836"/>
            <a:ext cx="4321277" cy="2339695"/>
          </a:xfrm>
          <a:prstGeom prst="rect">
            <a:avLst/>
          </a:prstGeom>
          <a:noFill/>
          <a:ln w="9525">
            <a:noFill/>
            <a:miter lim="800000"/>
            <a:headEnd/>
            <a:tailEnd/>
          </a:ln>
        </p:spPr>
      </p:pic>
      <p:pic>
        <p:nvPicPr>
          <p:cNvPr id="73734" name="Picture 6" descr="3д модель блока5"/>
          <p:cNvPicPr>
            <a:picLocks noChangeAspect="1" noChangeArrowheads="1"/>
          </p:cNvPicPr>
          <p:nvPr/>
        </p:nvPicPr>
        <p:blipFill>
          <a:blip r:embed="rId4" cstate="print"/>
          <a:srcRect/>
          <a:stretch>
            <a:fillRect/>
          </a:stretch>
        </p:blipFill>
        <p:spPr bwMode="auto">
          <a:xfrm>
            <a:off x="4936688" y="1213421"/>
            <a:ext cx="3697823" cy="2589244"/>
          </a:xfrm>
          <a:prstGeom prst="rect">
            <a:avLst/>
          </a:prstGeom>
          <a:noFill/>
          <a:ln w="9525">
            <a:noFill/>
            <a:miter lim="800000"/>
            <a:headEnd/>
            <a:tailEnd/>
          </a:ln>
        </p:spPr>
      </p:pic>
      <p:pic>
        <p:nvPicPr>
          <p:cNvPr id="9" name="Рисунок 1" descr="Энергомодель 3аа.jpg"/>
          <p:cNvPicPr>
            <a:picLocks noChangeAspect="1" noChangeArrowheads="1"/>
          </p:cNvPicPr>
          <p:nvPr/>
        </p:nvPicPr>
        <p:blipFill>
          <a:blip r:embed="rId5" cstate="print"/>
          <a:srcRect/>
          <a:stretch>
            <a:fillRect/>
          </a:stretch>
        </p:blipFill>
        <p:spPr bwMode="auto">
          <a:xfrm>
            <a:off x="7644714" y="0"/>
            <a:ext cx="1499286" cy="402721"/>
          </a:xfrm>
          <a:prstGeom prst="rect">
            <a:avLst/>
          </a:prstGeom>
          <a:noFill/>
          <a:ln w="9525">
            <a:noFill/>
            <a:miter lim="800000"/>
            <a:headEnd/>
            <a:tailEnd/>
          </a:ln>
        </p:spPr>
      </p:pic>
      <p:pic>
        <p:nvPicPr>
          <p:cNvPr id="59393" name="Рисунок 1"/>
          <p:cNvPicPr>
            <a:picLocks noChangeAspect="1" noChangeArrowheads="1"/>
          </p:cNvPicPr>
          <p:nvPr/>
        </p:nvPicPr>
        <p:blipFill>
          <a:blip r:embed="rId6"/>
          <a:srcRect/>
          <a:stretch>
            <a:fillRect/>
          </a:stretch>
        </p:blipFill>
        <p:spPr bwMode="auto">
          <a:xfrm>
            <a:off x="4944423" y="3756455"/>
            <a:ext cx="4051296" cy="2884824"/>
          </a:xfrm>
          <a:prstGeom prst="rect">
            <a:avLst/>
          </a:prstGeom>
          <a:noFill/>
          <a:ln w="9525">
            <a:noFill/>
            <a:miter lim="800000"/>
            <a:headEnd/>
            <a:tailEnd/>
          </a:ln>
        </p:spPr>
      </p:pic>
      <p:pic>
        <p:nvPicPr>
          <p:cNvPr id="59394" name="Рисунок 1"/>
          <p:cNvPicPr>
            <a:picLocks noChangeAspect="1" noChangeArrowheads="1"/>
          </p:cNvPicPr>
          <p:nvPr/>
        </p:nvPicPr>
        <p:blipFill>
          <a:blip r:embed="rId7"/>
          <a:srcRect/>
          <a:stretch>
            <a:fillRect/>
          </a:stretch>
        </p:blipFill>
        <p:spPr bwMode="auto">
          <a:xfrm>
            <a:off x="617838" y="3756338"/>
            <a:ext cx="4020065" cy="2887477"/>
          </a:xfrm>
          <a:prstGeom prst="rect">
            <a:avLst/>
          </a:prstGeom>
          <a:noFill/>
          <a:ln w="9525">
            <a:noFill/>
            <a:miter lim="800000"/>
            <a:headEnd/>
            <a:tailEnd/>
          </a:ln>
        </p:spPr>
      </p:pic>
      <p:pic>
        <p:nvPicPr>
          <p:cNvPr id="10" name="Рисунок 9" descr="ENERGOMODEL_ENG.eps"/>
          <p:cNvPicPr>
            <a:picLocks noChangeAspect="1"/>
          </p:cNvPicPr>
          <p:nvPr/>
        </p:nvPicPr>
        <p:blipFill>
          <a:blip r:embed="rId8"/>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Номер слайда 3"/>
          <p:cNvSpPr txBox="1">
            <a:spLocks noGrp="1"/>
          </p:cNvSpPr>
          <p:nvPr/>
        </p:nvSpPr>
        <p:spPr bwMode="auto">
          <a:xfrm>
            <a:off x="6553647" y="6476414"/>
            <a:ext cx="2133154" cy="245589"/>
          </a:xfrm>
          <a:prstGeom prst="rect">
            <a:avLst/>
          </a:prstGeom>
          <a:noFill/>
          <a:ln w="9525">
            <a:noFill/>
            <a:miter lim="800000"/>
            <a:headEnd/>
            <a:tailEnd/>
          </a:ln>
        </p:spPr>
        <p:txBody>
          <a:bodyPr lIns="76718" tIns="38359" rIns="76718" bIns="38359"/>
          <a:lstStyle/>
          <a:p>
            <a:pPr algn="r"/>
            <a:fld id="{36DCB958-1233-40BB-9E9D-1E06B584997E}" type="slidenum">
              <a:rPr lang="ru-RU" sz="1200"/>
              <a:pPr algn="r"/>
              <a:t>21</a:t>
            </a:fld>
            <a:endParaRPr lang="ru-RU" sz="1200" dirty="0"/>
          </a:p>
        </p:txBody>
      </p:sp>
      <p:sp>
        <p:nvSpPr>
          <p:cNvPr id="2" name="Заголовок 1"/>
          <p:cNvSpPr>
            <a:spLocks noGrp="1"/>
          </p:cNvSpPr>
          <p:nvPr>
            <p:ph type="title" idx="4294967295"/>
          </p:nvPr>
        </p:nvSpPr>
        <p:spPr>
          <a:xfrm>
            <a:off x="155502" y="192515"/>
            <a:ext cx="8815577" cy="792222"/>
          </a:xfrm>
        </p:spPr>
        <p:txBody>
          <a:bodyPr lIns="76718" tIns="38359" rIns="76718" bIns="38359" anchor="ctr">
            <a:normAutofit/>
          </a:bodyPr>
          <a:lstStyle/>
          <a:p>
            <a:pPr>
              <a:defRPr/>
            </a:pPr>
            <a:r>
              <a:rPr lang="en-US" sz="2000" b="1" dirty="0" smtClean="0">
                <a:solidFill>
                  <a:srgbClr val="312783"/>
                </a:solidFill>
                <a:effectLst>
                  <a:outerShdw blurRad="38100" dist="38100" dir="2700000" algn="tl">
                    <a:srgbClr val="C0C0C0"/>
                  </a:outerShdw>
                </a:effectLst>
                <a:latin typeface="Arial" charset="0"/>
                <a:ea typeface="Arial" charset="0"/>
                <a:cs typeface="Arial" charset="0"/>
              </a:rPr>
              <a:t>Example of management of design data contained in a virtual project</a:t>
            </a:r>
            <a:endParaRPr lang="ru-RU" sz="2000" dirty="0" smtClean="0">
              <a:solidFill>
                <a:srgbClr val="312783"/>
              </a:solidFill>
              <a:latin typeface="Arial" charset="0"/>
              <a:ea typeface="Arial" charset="0"/>
              <a:cs typeface="Arial" charset="0"/>
            </a:endParaRPr>
          </a:p>
        </p:txBody>
      </p:sp>
      <p:sp>
        <p:nvSpPr>
          <p:cNvPr id="78852" name="Номер слайда 3"/>
          <p:cNvSpPr txBox="1">
            <a:spLocks noGrp="1"/>
          </p:cNvSpPr>
          <p:nvPr/>
        </p:nvSpPr>
        <p:spPr bwMode="auto">
          <a:xfrm>
            <a:off x="6553647" y="6476414"/>
            <a:ext cx="2133154" cy="245589"/>
          </a:xfrm>
          <a:prstGeom prst="rect">
            <a:avLst/>
          </a:prstGeom>
          <a:noFill/>
          <a:ln w="9525">
            <a:noFill/>
            <a:miter lim="800000"/>
            <a:headEnd/>
            <a:tailEnd/>
          </a:ln>
        </p:spPr>
        <p:txBody>
          <a:bodyPr lIns="76718" tIns="38359" rIns="76718" bIns="38359"/>
          <a:lstStyle/>
          <a:p>
            <a:pPr algn="r"/>
            <a:endParaRPr lang="ru-RU" sz="1700" dirty="0"/>
          </a:p>
        </p:txBody>
      </p:sp>
      <p:pic>
        <p:nvPicPr>
          <p:cNvPr id="78853" name="Picture 2"/>
          <p:cNvPicPr>
            <a:picLocks noChangeAspect="1" noChangeArrowheads="1"/>
          </p:cNvPicPr>
          <p:nvPr/>
        </p:nvPicPr>
        <p:blipFill>
          <a:blip r:embed="rId3" cstate="print"/>
          <a:srcRect/>
          <a:stretch>
            <a:fillRect/>
          </a:stretch>
        </p:blipFill>
        <p:spPr bwMode="auto">
          <a:xfrm>
            <a:off x="4089326" y="933502"/>
            <a:ext cx="4829426" cy="3446165"/>
          </a:xfrm>
          <a:prstGeom prst="rect">
            <a:avLst/>
          </a:prstGeom>
          <a:noFill/>
          <a:ln w="9525">
            <a:noFill/>
            <a:miter lim="800000"/>
            <a:headEnd/>
            <a:tailEnd/>
          </a:ln>
        </p:spPr>
      </p:pic>
      <p:sp>
        <p:nvSpPr>
          <p:cNvPr id="6" name="Прямоугольник 5"/>
          <p:cNvSpPr/>
          <p:nvPr/>
        </p:nvSpPr>
        <p:spPr bwMode="auto">
          <a:xfrm>
            <a:off x="4330663" y="1468252"/>
            <a:ext cx="2835713" cy="2733165"/>
          </a:xfrm>
          <a:prstGeom prst="rect">
            <a:avLst/>
          </a:prstGeom>
          <a:noFill/>
          <a:ln w="25400" cap="flat" cmpd="sng" algn="ctr">
            <a:solidFill>
              <a:schemeClr val="accent6"/>
            </a:solidFill>
            <a:prstDash val="solid"/>
            <a:round/>
            <a:headEnd type="none" w="med" len="med"/>
            <a:tailEnd type="none" w="med" len="med"/>
          </a:ln>
          <a:effectLst/>
        </p:spPr>
        <p:txBody>
          <a:bodyPr lIns="76718" tIns="38359" rIns="76718" bIns="38359"/>
          <a:lstStyle/>
          <a:p>
            <a:pPr>
              <a:defRPr/>
            </a:pPr>
            <a:endParaRPr lang="ru-RU" b="1">
              <a:cs typeface="+mn-cs"/>
            </a:endParaRPr>
          </a:p>
        </p:txBody>
      </p:sp>
      <p:sp>
        <p:nvSpPr>
          <p:cNvPr id="8" name="AutoShape 11"/>
          <p:cNvSpPr>
            <a:spLocks noChangeArrowheads="1"/>
          </p:cNvSpPr>
          <p:nvPr/>
        </p:nvSpPr>
        <p:spPr bwMode="gray">
          <a:xfrm>
            <a:off x="6442364" y="2584606"/>
            <a:ext cx="2460299" cy="1204214"/>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Design documentation in the PDM system</a:t>
            </a:r>
            <a:endParaRPr lang="ru-RU" sz="1700" b="1" dirty="0">
              <a:effectLst>
                <a:outerShdw blurRad="38100" dist="38100" dir="2700000" algn="tl">
                  <a:srgbClr val="FFFFFF"/>
                </a:outerShdw>
              </a:effectLst>
            </a:endParaRPr>
          </a:p>
        </p:txBody>
      </p:sp>
      <p:sp>
        <p:nvSpPr>
          <p:cNvPr id="78856" name="Прямоугольник 10"/>
          <p:cNvSpPr>
            <a:spLocks noChangeArrowheads="1"/>
          </p:cNvSpPr>
          <p:nvPr/>
        </p:nvSpPr>
        <p:spPr bwMode="auto">
          <a:xfrm>
            <a:off x="4934006" y="2003002"/>
            <a:ext cx="1568692" cy="118833"/>
          </a:xfrm>
          <a:prstGeom prst="rect">
            <a:avLst/>
          </a:prstGeom>
          <a:noFill/>
          <a:ln w="12700" algn="ctr">
            <a:solidFill>
              <a:srgbClr val="FF0000"/>
            </a:solidFill>
            <a:round/>
            <a:headEnd/>
            <a:tailEnd/>
          </a:ln>
        </p:spPr>
        <p:txBody>
          <a:bodyPr lIns="76718" tIns="38359" rIns="76718" bIns="38359"/>
          <a:lstStyle/>
          <a:p>
            <a:endParaRPr lang="ru-RU" b="1"/>
          </a:p>
        </p:txBody>
      </p:sp>
      <p:sp>
        <p:nvSpPr>
          <p:cNvPr id="78857" name="Стрелка вправо 11"/>
          <p:cNvSpPr>
            <a:spLocks noChangeArrowheads="1"/>
          </p:cNvSpPr>
          <p:nvPr/>
        </p:nvSpPr>
        <p:spPr bwMode="auto">
          <a:xfrm rot="10800000">
            <a:off x="4028992" y="1884168"/>
            <a:ext cx="965349" cy="118833"/>
          </a:xfrm>
          <a:prstGeom prst="rightArrow">
            <a:avLst>
              <a:gd name="adj1" fmla="val 50000"/>
              <a:gd name="adj2" fmla="val 50000"/>
            </a:avLst>
          </a:prstGeom>
          <a:solidFill>
            <a:srgbClr val="FF0000"/>
          </a:solidFill>
          <a:ln w="9525" algn="ctr">
            <a:solidFill>
              <a:schemeClr val="tx1"/>
            </a:solidFill>
            <a:round/>
            <a:headEnd/>
            <a:tailEnd/>
          </a:ln>
        </p:spPr>
        <p:txBody>
          <a:bodyPr lIns="76718" tIns="38359" rIns="76718" bIns="38359"/>
          <a:lstStyle/>
          <a:p>
            <a:endParaRPr lang="ru-RU" b="1"/>
          </a:p>
        </p:txBody>
      </p:sp>
      <p:pic>
        <p:nvPicPr>
          <p:cNvPr id="78858" name="Picture 4"/>
          <p:cNvPicPr>
            <a:picLocks noChangeAspect="1" noChangeArrowheads="1"/>
          </p:cNvPicPr>
          <p:nvPr/>
        </p:nvPicPr>
        <p:blipFill>
          <a:blip r:embed="rId4" cstate="print"/>
          <a:srcRect r="34082"/>
          <a:stretch>
            <a:fillRect/>
          </a:stretch>
        </p:blipFill>
        <p:spPr bwMode="auto">
          <a:xfrm>
            <a:off x="3123977" y="3429001"/>
            <a:ext cx="2594376" cy="2970832"/>
          </a:xfrm>
          <a:prstGeom prst="rect">
            <a:avLst/>
          </a:prstGeom>
          <a:noFill/>
          <a:ln w="9525">
            <a:noFill/>
            <a:miter lim="800000"/>
            <a:headEnd/>
            <a:tailEnd/>
          </a:ln>
        </p:spPr>
      </p:pic>
      <p:grpSp>
        <p:nvGrpSpPr>
          <p:cNvPr id="3" name="Группа 25"/>
          <p:cNvGrpSpPr>
            <a:grpSpLocks/>
          </p:cNvGrpSpPr>
          <p:nvPr/>
        </p:nvGrpSpPr>
        <p:grpSpPr bwMode="auto">
          <a:xfrm>
            <a:off x="5658018" y="3844917"/>
            <a:ext cx="3258053" cy="2861277"/>
            <a:chOff x="6699259" y="4622803"/>
            <a:chExt cx="3857652" cy="3439733"/>
          </a:xfrm>
        </p:grpSpPr>
        <p:pic>
          <p:nvPicPr>
            <p:cNvPr id="78872" name="Picture 5"/>
            <p:cNvPicPr>
              <a:picLocks noChangeAspect="1" noChangeArrowheads="1"/>
            </p:cNvPicPr>
            <p:nvPr/>
          </p:nvPicPr>
          <p:blipFill>
            <a:blip r:embed="rId5" cstate="print"/>
            <a:srcRect/>
            <a:stretch>
              <a:fillRect/>
            </a:stretch>
          </p:blipFill>
          <p:spPr bwMode="auto">
            <a:xfrm>
              <a:off x="6699259" y="4622803"/>
              <a:ext cx="3857652" cy="3071834"/>
            </a:xfrm>
            <a:prstGeom prst="rect">
              <a:avLst/>
            </a:prstGeom>
            <a:noFill/>
            <a:ln w="9525">
              <a:noFill/>
              <a:miter lim="800000"/>
              <a:headEnd/>
              <a:tailEnd/>
            </a:ln>
          </p:spPr>
        </p:pic>
        <p:sp>
          <p:nvSpPr>
            <p:cNvPr id="17" name="AutoShape 11"/>
            <p:cNvSpPr>
              <a:spLocks noChangeArrowheads="1"/>
            </p:cNvSpPr>
            <p:nvPr/>
          </p:nvSpPr>
          <p:spPr bwMode="gray">
            <a:xfrm>
              <a:off x="7342202" y="7029116"/>
              <a:ext cx="2627330" cy="1033420"/>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anchor="ctr">
              <a:spAutoFit/>
            </a:bodyPr>
            <a:lstStyle/>
            <a:p>
              <a:pPr marL="0" lvl="1" algn="ctr">
                <a:defRPr/>
              </a:pPr>
              <a:r>
                <a:rPr lang="en-US" sz="1700" b="1" dirty="0" smtClean="0">
                  <a:effectLst>
                    <a:outerShdw blurRad="38100" dist="38100" dir="2700000" algn="tl">
                      <a:srgbClr val="FFFFFF"/>
                    </a:outerShdw>
                  </a:effectLst>
                </a:rPr>
                <a:t>Technical conditions</a:t>
              </a:r>
              <a:endParaRPr lang="ru-RU" sz="1700" b="1" dirty="0">
                <a:effectLst>
                  <a:outerShdw blurRad="38100" dist="38100" dir="2700000" algn="tl">
                    <a:srgbClr val="FFFFFF"/>
                  </a:outerShdw>
                </a:effectLst>
              </a:endParaRPr>
            </a:p>
          </p:txBody>
        </p:sp>
      </p:grpSp>
      <p:pic>
        <p:nvPicPr>
          <p:cNvPr id="78860" name="Picture 6"/>
          <p:cNvPicPr>
            <a:picLocks noChangeAspect="1" noChangeArrowheads="1"/>
          </p:cNvPicPr>
          <p:nvPr/>
        </p:nvPicPr>
        <p:blipFill>
          <a:blip r:embed="rId6" cstate="print"/>
          <a:srcRect/>
          <a:stretch>
            <a:fillRect/>
          </a:stretch>
        </p:blipFill>
        <p:spPr bwMode="auto">
          <a:xfrm>
            <a:off x="408933" y="933502"/>
            <a:ext cx="3559724" cy="2436082"/>
          </a:xfrm>
          <a:prstGeom prst="rect">
            <a:avLst/>
          </a:prstGeom>
          <a:noFill/>
          <a:ln w="9525">
            <a:noFill/>
            <a:miter lim="800000"/>
            <a:headEnd/>
            <a:tailEnd/>
          </a:ln>
        </p:spPr>
      </p:pic>
      <p:sp>
        <p:nvSpPr>
          <p:cNvPr id="19" name="AutoShape 11"/>
          <p:cNvSpPr>
            <a:spLocks noChangeArrowheads="1"/>
          </p:cNvSpPr>
          <p:nvPr/>
        </p:nvSpPr>
        <p:spPr bwMode="gray">
          <a:xfrm>
            <a:off x="408933" y="2648444"/>
            <a:ext cx="2567560" cy="473528"/>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P-CAD layout</a:t>
            </a:r>
            <a:endParaRPr lang="ru-RU" sz="1700" b="1" dirty="0">
              <a:effectLst>
                <a:outerShdw blurRad="38100" dist="38100" dir="2700000" algn="tl">
                  <a:srgbClr val="FFFFFF"/>
                </a:outerShdw>
              </a:effectLst>
            </a:endParaRPr>
          </a:p>
        </p:txBody>
      </p:sp>
      <p:sp>
        <p:nvSpPr>
          <p:cNvPr id="78862" name="Прямоугольник 19"/>
          <p:cNvSpPr>
            <a:spLocks noChangeArrowheads="1"/>
          </p:cNvSpPr>
          <p:nvPr/>
        </p:nvSpPr>
        <p:spPr bwMode="auto">
          <a:xfrm>
            <a:off x="4934006" y="1884168"/>
            <a:ext cx="1810029" cy="118833"/>
          </a:xfrm>
          <a:prstGeom prst="rect">
            <a:avLst/>
          </a:prstGeom>
          <a:noFill/>
          <a:ln w="12700" algn="ctr">
            <a:solidFill>
              <a:srgbClr val="FF0000"/>
            </a:solidFill>
            <a:round/>
            <a:headEnd/>
            <a:tailEnd/>
          </a:ln>
        </p:spPr>
        <p:txBody>
          <a:bodyPr lIns="76718" tIns="38359" rIns="76718" bIns="38359"/>
          <a:lstStyle/>
          <a:p>
            <a:endParaRPr lang="ru-RU" b="1"/>
          </a:p>
        </p:txBody>
      </p:sp>
      <p:sp>
        <p:nvSpPr>
          <p:cNvPr id="78863" name="Прямоугольник 20"/>
          <p:cNvSpPr>
            <a:spLocks noChangeArrowheads="1"/>
          </p:cNvSpPr>
          <p:nvPr/>
        </p:nvSpPr>
        <p:spPr bwMode="auto">
          <a:xfrm>
            <a:off x="4934006" y="2344977"/>
            <a:ext cx="1448023" cy="118833"/>
          </a:xfrm>
          <a:prstGeom prst="rect">
            <a:avLst/>
          </a:prstGeom>
          <a:noFill/>
          <a:ln w="12700" algn="ctr">
            <a:solidFill>
              <a:srgbClr val="FF0000"/>
            </a:solidFill>
            <a:round/>
            <a:headEnd/>
            <a:tailEnd/>
          </a:ln>
        </p:spPr>
        <p:txBody>
          <a:bodyPr lIns="76718" tIns="38359" rIns="76718" bIns="38359"/>
          <a:lstStyle/>
          <a:p>
            <a:endParaRPr lang="ru-RU" b="1"/>
          </a:p>
        </p:txBody>
      </p:sp>
      <p:sp>
        <p:nvSpPr>
          <p:cNvPr id="78864" name="Прямоугольник 21"/>
          <p:cNvSpPr>
            <a:spLocks noChangeArrowheads="1"/>
          </p:cNvSpPr>
          <p:nvPr/>
        </p:nvSpPr>
        <p:spPr bwMode="auto">
          <a:xfrm>
            <a:off x="4934006" y="2463810"/>
            <a:ext cx="1930698" cy="106950"/>
          </a:xfrm>
          <a:prstGeom prst="rect">
            <a:avLst/>
          </a:prstGeom>
          <a:noFill/>
          <a:ln w="12700" algn="ctr">
            <a:solidFill>
              <a:srgbClr val="FF0000"/>
            </a:solidFill>
            <a:round/>
            <a:headEnd/>
            <a:tailEnd/>
          </a:ln>
        </p:spPr>
        <p:txBody>
          <a:bodyPr lIns="76718" tIns="38359" rIns="76718" bIns="38359"/>
          <a:lstStyle/>
          <a:p>
            <a:endParaRPr lang="ru-RU" b="1"/>
          </a:p>
        </p:txBody>
      </p:sp>
      <p:pic>
        <p:nvPicPr>
          <p:cNvPr id="78865" name="Picture 3"/>
          <p:cNvPicPr>
            <a:picLocks noChangeAspect="1" noChangeArrowheads="1"/>
          </p:cNvPicPr>
          <p:nvPr/>
        </p:nvPicPr>
        <p:blipFill>
          <a:blip r:embed="rId7" cstate="print"/>
          <a:srcRect/>
          <a:stretch>
            <a:fillRect/>
          </a:stretch>
        </p:blipFill>
        <p:spPr bwMode="auto">
          <a:xfrm>
            <a:off x="408933" y="3488417"/>
            <a:ext cx="3452463" cy="2944424"/>
          </a:xfrm>
          <a:prstGeom prst="rect">
            <a:avLst/>
          </a:prstGeom>
          <a:noFill/>
          <a:ln w="9525">
            <a:noFill/>
            <a:miter lim="800000"/>
            <a:headEnd/>
            <a:tailEnd/>
          </a:ln>
        </p:spPr>
      </p:pic>
      <p:sp>
        <p:nvSpPr>
          <p:cNvPr id="13" name="AutoShape 11"/>
          <p:cNvSpPr>
            <a:spLocks noChangeArrowheads="1"/>
          </p:cNvSpPr>
          <p:nvPr/>
        </p:nvSpPr>
        <p:spPr bwMode="gray">
          <a:xfrm>
            <a:off x="227930" y="5678692"/>
            <a:ext cx="2218962" cy="838871"/>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Assembly drawing in AutoCAD</a:t>
            </a:r>
            <a:endParaRPr lang="ru-RU" sz="1700" b="1" dirty="0">
              <a:effectLst>
                <a:outerShdw blurRad="38100" dist="38100" dir="2700000" algn="tl">
                  <a:srgbClr val="FFFFFF"/>
                </a:outerShdw>
              </a:effectLst>
            </a:endParaRPr>
          </a:p>
        </p:txBody>
      </p:sp>
      <p:sp>
        <p:nvSpPr>
          <p:cNvPr id="78867" name="Стрелка вправо 26"/>
          <p:cNvSpPr>
            <a:spLocks noChangeArrowheads="1"/>
          </p:cNvSpPr>
          <p:nvPr/>
        </p:nvSpPr>
        <p:spPr bwMode="auto">
          <a:xfrm rot="8524040" flipV="1">
            <a:off x="1905224" y="3030249"/>
            <a:ext cx="3452463" cy="165046"/>
          </a:xfrm>
          <a:prstGeom prst="rightArrow">
            <a:avLst>
              <a:gd name="adj1" fmla="val 50000"/>
              <a:gd name="adj2" fmla="val 49688"/>
            </a:avLst>
          </a:prstGeom>
          <a:solidFill>
            <a:srgbClr val="FF0000"/>
          </a:solidFill>
          <a:ln w="9525" algn="ctr">
            <a:solidFill>
              <a:schemeClr val="tx1"/>
            </a:solidFill>
            <a:round/>
            <a:headEnd/>
            <a:tailEnd/>
          </a:ln>
        </p:spPr>
        <p:txBody>
          <a:bodyPr lIns="76718" tIns="38359" rIns="76718" bIns="38359"/>
          <a:lstStyle/>
          <a:p>
            <a:endParaRPr lang="ru-RU" b="1"/>
          </a:p>
        </p:txBody>
      </p:sp>
      <p:sp>
        <p:nvSpPr>
          <p:cNvPr id="78868" name="Стрелка вправо 27"/>
          <p:cNvSpPr>
            <a:spLocks noChangeArrowheads="1"/>
          </p:cNvSpPr>
          <p:nvPr/>
        </p:nvSpPr>
        <p:spPr bwMode="auto">
          <a:xfrm rot="6272676" flipV="1">
            <a:off x="4104128" y="3121826"/>
            <a:ext cx="1482776" cy="198433"/>
          </a:xfrm>
          <a:prstGeom prst="rightArrow">
            <a:avLst>
              <a:gd name="adj1" fmla="val 50000"/>
              <a:gd name="adj2" fmla="val 50234"/>
            </a:avLst>
          </a:prstGeom>
          <a:solidFill>
            <a:srgbClr val="FF0000"/>
          </a:solidFill>
          <a:ln w="9525" algn="ctr">
            <a:solidFill>
              <a:schemeClr val="tx1"/>
            </a:solidFill>
            <a:round/>
            <a:headEnd/>
            <a:tailEnd/>
          </a:ln>
        </p:spPr>
        <p:txBody>
          <a:bodyPr lIns="76718" tIns="38359" rIns="76718" bIns="38359"/>
          <a:lstStyle/>
          <a:p>
            <a:endParaRPr lang="ru-RU" b="1"/>
          </a:p>
        </p:txBody>
      </p:sp>
      <p:sp>
        <p:nvSpPr>
          <p:cNvPr id="78869" name="Стрелка вправо 28"/>
          <p:cNvSpPr>
            <a:spLocks noChangeArrowheads="1"/>
          </p:cNvSpPr>
          <p:nvPr/>
        </p:nvSpPr>
        <p:spPr bwMode="auto">
          <a:xfrm rot="4371697" flipV="1">
            <a:off x="5335725" y="3105535"/>
            <a:ext cx="1670268" cy="170276"/>
          </a:xfrm>
          <a:prstGeom prst="rightArrow">
            <a:avLst>
              <a:gd name="adj1" fmla="val 50000"/>
              <a:gd name="adj2" fmla="val 50357"/>
            </a:avLst>
          </a:prstGeom>
          <a:solidFill>
            <a:srgbClr val="FF0000"/>
          </a:solidFill>
          <a:ln w="9525" algn="ctr">
            <a:solidFill>
              <a:schemeClr val="tx1"/>
            </a:solidFill>
            <a:round/>
            <a:headEnd/>
            <a:tailEnd/>
          </a:ln>
        </p:spPr>
        <p:txBody>
          <a:bodyPr lIns="76718" tIns="38359" rIns="76718" bIns="38359"/>
          <a:lstStyle/>
          <a:p>
            <a:endParaRPr lang="ru-RU" b="1"/>
          </a:p>
        </p:txBody>
      </p:sp>
      <p:sp>
        <p:nvSpPr>
          <p:cNvPr id="15" name="AutoShape 11"/>
          <p:cNvSpPr>
            <a:spLocks noChangeArrowheads="1"/>
          </p:cNvSpPr>
          <p:nvPr/>
        </p:nvSpPr>
        <p:spPr bwMode="gray">
          <a:xfrm>
            <a:off x="3606652" y="5979536"/>
            <a:ext cx="2218962" cy="473528"/>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Specification</a:t>
            </a:r>
            <a:endParaRPr lang="ru-RU" sz="1700" b="1" dirty="0">
              <a:effectLst>
                <a:outerShdw blurRad="38100" dist="38100" dir="2700000" algn="tl">
                  <a:srgbClr val="FFFFFF"/>
                </a:outerShdw>
              </a:effectLst>
            </a:endParaRPr>
          </a:p>
        </p:txBody>
      </p:sp>
      <p:pic>
        <p:nvPicPr>
          <p:cNvPr id="25" name="Рисунок 1" descr="Энергомодель 3аа.jpg"/>
          <p:cNvPicPr>
            <a:picLocks noChangeAspect="1" noChangeArrowheads="1"/>
          </p:cNvPicPr>
          <p:nvPr/>
        </p:nvPicPr>
        <p:blipFill>
          <a:blip r:embed="rId8" cstate="print"/>
          <a:srcRect/>
          <a:stretch>
            <a:fillRect/>
          </a:stretch>
        </p:blipFill>
        <p:spPr bwMode="auto">
          <a:xfrm>
            <a:off x="7644714" y="0"/>
            <a:ext cx="1499286" cy="402721"/>
          </a:xfrm>
          <a:prstGeom prst="rect">
            <a:avLst/>
          </a:prstGeom>
          <a:noFill/>
          <a:ln w="9525">
            <a:noFill/>
            <a:miter lim="800000"/>
            <a:headEnd/>
            <a:tailEnd/>
          </a:ln>
        </p:spPr>
      </p:pic>
      <p:pic>
        <p:nvPicPr>
          <p:cNvPr id="26" name="Рисунок 25" descr="ENERGOMODEL_ENG.eps"/>
          <p:cNvPicPr>
            <a:picLocks noChangeAspect="1"/>
          </p:cNvPicPr>
          <p:nvPr/>
        </p:nvPicPr>
        <p:blipFill>
          <a:blip r:embed="rId9"/>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3"/>
          <p:cNvPicPr>
            <a:picLocks noChangeAspect="1" noChangeArrowheads="1"/>
          </p:cNvPicPr>
          <p:nvPr/>
        </p:nvPicPr>
        <p:blipFill>
          <a:blip r:embed="rId4" cstate="print"/>
          <a:srcRect l="15218" t="43465" r="34245" b="27223"/>
          <a:stretch>
            <a:fillRect/>
          </a:stretch>
        </p:blipFill>
        <p:spPr bwMode="auto">
          <a:xfrm>
            <a:off x="4270329" y="933502"/>
            <a:ext cx="4593452" cy="2079582"/>
          </a:xfrm>
          <a:prstGeom prst="rect">
            <a:avLst/>
          </a:prstGeom>
          <a:noFill/>
          <a:ln w="9525">
            <a:noFill/>
            <a:miter lim="800000"/>
            <a:headEnd/>
            <a:tailEnd/>
          </a:ln>
        </p:spPr>
      </p:pic>
      <p:pic>
        <p:nvPicPr>
          <p:cNvPr id="79875" name="Picture 3"/>
          <p:cNvPicPr>
            <a:picLocks noChangeAspect="1" noChangeArrowheads="1"/>
          </p:cNvPicPr>
          <p:nvPr/>
        </p:nvPicPr>
        <p:blipFill>
          <a:blip r:embed="rId5" cstate="print"/>
          <a:srcRect/>
          <a:stretch>
            <a:fillRect/>
          </a:stretch>
        </p:blipFill>
        <p:spPr bwMode="auto">
          <a:xfrm>
            <a:off x="408933" y="874085"/>
            <a:ext cx="3786313" cy="2701476"/>
          </a:xfrm>
          <a:prstGeom prst="rect">
            <a:avLst/>
          </a:prstGeom>
          <a:noFill/>
          <a:ln w="9525">
            <a:noFill/>
            <a:miter lim="800000"/>
            <a:headEnd/>
            <a:tailEnd/>
          </a:ln>
        </p:spPr>
      </p:pic>
      <p:sp>
        <p:nvSpPr>
          <p:cNvPr id="2" name="Заголовок 1"/>
          <p:cNvSpPr>
            <a:spLocks noGrp="1"/>
          </p:cNvSpPr>
          <p:nvPr>
            <p:ph type="title" idx="4294967295"/>
          </p:nvPr>
        </p:nvSpPr>
        <p:spPr>
          <a:xfrm>
            <a:off x="457201" y="42252"/>
            <a:ext cx="8229600" cy="792222"/>
          </a:xfrm>
        </p:spPr>
        <p:txBody>
          <a:bodyPr lIns="76718" tIns="38359" rIns="76718" bIns="38359" anchor="ctr">
            <a:normAutofit/>
          </a:bodyPr>
          <a:lstStyle/>
          <a:p>
            <a:pPr algn="ctr">
              <a:defRPr/>
            </a:pPr>
            <a:r>
              <a:rPr lang="en-US" sz="2000" b="1" dirty="0" smtClean="0">
                <a:solidFill>
                  <a:srgbClr val="312783"/>
                </a:solidFill>
                <a:effectLst>
                  <a:outerShdw blurRad="38100" dist="38100" dir="2700000" algn="tl">
                    <a:srgbClr val="C0C0C0"/>
                  </a:outerShdw>
                </a:effectLst>
                <a:latin typeface="Arial" charset="0"/>
                <a:ea typeface="Arial" charset="0"/>
                <a:cs typeface="Arial" charset="0"/>
              </a:rPr>
              <a:t>Example of a virtual </a:t>
            </a:r>
            <a:r>
              <a:rPr lang="en-US" sz="2000" b="1" dirty="0" err="1" smtClean="0">
                <a:solidFill>
                  <a:srgbClr val="312783"/>
                </a:solidFill>
                <a:effectLst>
                  <a:outerShdw blurRad="38100" dist="38100" dir="2700000" algn="tl">
                    <a:srgbClr val="C0C0C0"/>
                  </a:outerShdw>
                </a:effectLst>
                <a:latin typeface="Arial" charset="0"/>
                <a:ea typeface="Arial" charset="0"/>
                <a:cs typeface="Arial" charset="0"/>
              </a:rPr>
              <a:t>mocket</a:t>
            </a:r>
            <a:endParaRPr lang="ru-RU" sz="2000" b="1" dirty="0">
              <a:solidFill>
                <a:srgbClr val="312783"/>
              </a:solidFill>
              <a:effectLst>
                <a:outerShdw blurRad="38100" dist="38100" dir="2700000" algn="tl">
                  <a:srgbClr val="C0C0C0"/>
                </a:outerShdw>
              </a:effectLst>
              <a:latin typeface="Arial" charset="0"/>
              <a:ea typeface="Arial" charset="0"/>
              <a:cs typeface="Arial" charset="0"/>
            </a:endParaRPr>
          </a:p>
        </p:txBody>
      </p:sp>
      <p:sp>
        <p:nvSpPr>
          <p:cNvPr id="79877" name="Номер слайда 3"/>
          <p:cNvSpPr txBox="1">
            <a:spLocks noGrp="1"/>
          </p:cNvSpPr>
          <p:nvPr/>
        </p:nvSpPr>
        <p:spPr bwMode="auto">
          <a:xfrm>
            <a:off x="6553647" y="6476414"/>
            <a:ext cx="2133154" cy="245589"/>
          </a:xfrm>
          <a:prstGeom prst="rect">
            <a:avLst/>
          </a:prstGeom>
          <a:noFill/>
          <a:ln w="9525">
            <a:noFill/>
            <a:miter lim="800000"/>
            <a:headEnd/>
            <a:tailEnd/>
          </a:ln>
        </p:spPr>
        <p:txBody>
          <a:bodyPr lIns="76718" tIns="38359" rIns="76718" bIns="38359"/>
          <a:lstStyle/>
          <a:p>
            <a:pPr algn="r"/>
            <a:fld id="{E971AAE1-1091-4C23-B426-6A887A33BD88}" type="slidenum">
              <a:rPr lang="ru-RU" sz="1700"/>
              <a:pPr algn="r"/>
              <a:t>22</a:t>
            </a:fld>
            <a:endParaRPr lang="ru-RU" sz="1700" dirty="0"/>
          </a:p>
        </p:txBody>
      </p:sp>
      <p:sp>
        <p:nvSpPr>
          <p:cNvPr id="6" name="Прямоугольник 5"/>
          <p:cNvSpPr/>
          <p:nvPr/>
        </p:nvSpPr>
        <p:spPr bwMode="auto">
          <a:xfrm>
            <a:off x="4511666" y="992918"/>
            <a:ext cx="4223402" cy="1188333"/>
          </a:xfrm>
          <a:prstGeom prst="rect">
            <a:avLst/>
          </a:prstGeom>
          <a:noFill/>
          <a:ln w="25400" cap="flat" cmpd="sng" algn="ctr">
            <a:solidFill>
              <a:schemeClr val="accent6"/>
            </a:solidFill>
            <a:prstDash val="solid"/>
            <a:round/>
            <a:headEnd type="none" w="med" len="med"/>
            <a:tailEnd type="none" w="med" len="med"/>
          </a:ln>
          <a:effectLst/>
        </p:spPr>
        <p:txBody>
          <a:bodyPr lIns="76718" tIns="38359" rIns="76718" bIns="38359"/>
          <a:lstStyle/>
          <a:p>
            <a:pPr>
              <a:defRPr/>
            </a:pPr>
            <a:endParaRPr lang="ru-RU" b="1">
              <a:cs typeface="+mn-cs"/>
            </a:endParaRPr>
          </a:p>
        </p:txBody>
      </p:sp>
      <p:sp>
        <p:nvSpPr>
          <p:cNvPr id="79879" name="Стрелка вправо 11"/>
          <p:cNvSpPr>
            <a:spLocks noChangeArrowheads="1"/>
          </p:cNvSpPr>
          <p:nvPr/>
        </p:nvSpPr>
        <p:spPr bwMode="auto">
          <a:xfrm rot="10800000">
            <a:off x="3546317" y="1290002"/>
            <a:ext cx="965349" cy="118833"/>
          </a:xfrm>
          <a:prstGeom prst="rightArrow">
            <a:avLst>
              <a:gd name="adj1" fmla="val 50000"/>
              <a:gd name="adj2" fmla="val 50000"/>
            </a:avLst>
          </a:prstGeom>
          <a:solidFill>
            <a:srgbClr val="FF0000"/>
          </a:solidFill>
          <a:ln w="9525" algn="ctr">
            <a:solidFill>
              <a:schemeClr val="tx1"/>
            </a:solidFill>
            <a:round/>
            <a:headEnd/>
            <a:tailEnd/>
          </a:ln>
        </p:spPr>
        <p:txBody>
          <a:bodyPr lIns="76718" tIns="38359" rIns="76718" bIns="38359"/>
          <a:lstStyle/>
          <a:p>
            <a:endParaRPr lang="ru-RU" b="1"/>
          </a:p>
        </p:txBody>
      </p:sp>
      <p:sp>
        <p:nvSpPr>
          <p:cNvPr id="19" name="AutoShape 11"/>
          <p:cNvSpPr>
            <a:spLocks noChangeArrowheads="1"/>
          </p:cNvSpPr>
          <p:nvPr/>
        </p:nvSpPr>
        <p:spPr bwMode="gray">
          <a:xfrm>
            <a:off x="1072610" y="2826694"/>
            <a:ext cx="2567561" cy="473528"/>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Modes map</a:t>
            </a:r>
            <a:endParaRPr lang="ru-RU" sz="1700" b="1" dirty="0">
              <a:effectLst>
                <a:outerShdw blurRad="38100" dist="38100" dir="2700000" algn="tl">
                  <a:srgbClr val="FFFFFF"/>
                </a:outerShdw>
              </a:effectLst>
            </a:endParaRPr>
          </a:p>
        </p:txBody>
      </p:sp>
      <p:sp>
        <p:nvSpPr>
          <p:cNvPr id="79881" name="Прямоугольник 19"/>
          <p:cNvSpPr>
            <a:spLocks noChangeArrowheads="1"/>
          </p:cNvSpPr>
          <p:nvPr/>
        </p:nvSpPr>
        <p:spPr bwMode="auto">
          <a:xfrm>
            <a:off x="4572000" y="1230584"/>
            <a:ext cx="4102733" cy="237667"/>
          </a:xfrm>
          <a:prstGeom prst="rect">
            <a:avLst/>
          </a:prstGeom>
          <a:noFill/>
          <a:ln w="12700" algn="ctr">
            <a:solidFill>
              <a:srgbClr val="FF0000"/>
            </a:solidFill>
            <a:round/>
            <a:headEnd/>
            <a:tailEnd/>
          </a:ln>
        </p:spPr>
        <p:txBody>
          <a:bodyPr lIns="76718" tIns="38359" rIns="76718" bIns="38359"/>
          <a:lstStyle/>
          <a:p>
            <a:endParaRPr lang="ru-RU" b="1"/>
          </a:p>
        </p:txBody>
      </p:sp>
      <p:sp>
        <p:nvSpPr>
          <p:cNvPr id="79882" name="Прямоугольник 29"/>
          <p:cNvSpPr>
            <a:spLocks noChangeArrowheads="1"/>
          </p:cNvSpPr>
          <p:nvPr/>
        </p:nvSpPr>
        <p:spPr bwMode="auto">
          <a:xfrm>
            <a:off x="4572000" y="1468251"/>
            <a:ext cx="4102733" cy="237667"/>
          </a:xfrm>
          <a:prstGeom prst="rect">
            <a:avLst/>
          </a:prstGeom>
          <a:noFill/>
          <a:ln w="12700" algn="ctr">
            <a:solidFill>
              <a:srgbClr val="FF0000"/>
            </a:solidFill>
            <a:round/>
            <a:headEnd/>
            <a:tailEnd/>
          </a:ln>
        </p:spPr>
        <p:txBody>
          <a:bodyPr lIns="76718" tIns="38359" rIns="76718" bIns="38359"/>
          <a:lstStyle/>
          <a:p>
            <a:endParaRPr lang="ru-RU" b="1"/>
          </a:p>
        </p:txBody>
      </p:sp>
      <p:sp>
        <p:nvSpPr>
          <p:cNvPr id="79883" name="Прямоугольник 30"/>
          <p:cNvSpPr>
            <a:spLocks noChangeArrowheads="1"/>
          </p:cNvSpPr>
          <p:nvPr/>
        </p:nvSpPr>
        <p:spPr bwMode="auto">
          <a:xfrm>
            <a:off x="4572000" y="1705917"/>
            <a:ext cx="4102733" cy="237667"/>
          </a:xfrm>
          <a:prstGeom prst="rect">
            <a:avLst/>
          </a:prstGeom>
          <a:noFill/>
          <a:ln w="12700" algn="ctr">
            <a:solidFill>
              <a:srgbClr val="FF0000"/>
            </a:solidFill>
            <a:round/>
            <a:headEnd/>
            <a:tailEnd/>
          </a:ln>
        </p:spPr>
        <p:txBody>
          <a:bodyPr lIns="76718" tIns="38359" rIns="76718" bIns="38359"/>
          <a:lstStyle/>
          <a:p>
            <a:endParaRPr lang="ru-RU" b="1"/>
          </a:p>
        </p:txBody>
      </p:sp>
      <p:sp>
        <p:nvSpPr>
          <p:cNvPr id="79884" name="Прямоугольник 31"/>
          <p:cNvSpPr>
            <a:spLocks noChangeArrowheads="1"/>
          </p:cNvSpPr>
          <p:nvPr/>
        </p:nvSpPr>
        <p:spPr bwMode="auto">
          <a:xfrm>
            <a:off x="4572000" y="1943584"/>
            <a:ext cx="4102733" cy="237667"/>
          </a:xfrm>
          <a:prstGeom prst="rect">
            <a:avLst/>
          </a:prstGeom>
          <a:noFill/>
          <a:ln w="12700" algn="ctr">
            <a:solidFill>
              <a:srgbClr val="FF0000"/>
            </a:solidFill>
            <a:round/>
            <a:headEnd/>
            <a:tailEnd/>
          </a:ln>
        </p:spPr>
        <p:txBody>
          <a:bodyPr lIns="76718" tIns="38359" rIns="76718" bIns="38359"/>
          <a:lstStyle/>
          <a:p>
            <a:endParaRPr lang="ru-RU" b="1"/>
          </a:p>
        </p:txBody>
      </p:sp>
      <p:pic>
        <p:nvPicPr>
          <p:cNvPr id="33" name="MUM1.avi">
            <a:hlinkClick r:id="" action="ppaction://media"/>
          </p:cNvPr>
          <p:cNvPicPr>
            <a:picLocks noRot="1" noChangeAspect="1"/>
          </p:cNvPicPr>
          <p:nvPr>
            <a:videoFile r:link="rId1"/>
            <p:extLst>
              <p:ext uri="{DAA4B4D4-6D71-4841-9C94-3DE7FCFB9230}">
                <p14:media xmlns:p14="http://schemas.microsoft.com/office/powerpoint/2010/main" xmlns="" r:link="rId6"/>
              </p:ext>
            </p:extLst>
          </p:nvPr>
        </p:nvPicPr>
        <p:blipFill>
          <a:blip r:embed="rId7" cstate="print"/>
          <a:srcRect/>
          <a:stretch>
            <a:fillRect/>
          </a:stretch>
        </p:blipFill>
        <p:spPr bwMode="auto">
          <a:xfrm>
            <a:off x="348598" y="3607250"/>
            <a:ext cx="3318388" cy="2554916"/>
          </a:xfrm>
          <a:prstGeom prst="rect">
            <a:avLst/>
          </a:prstGeom>
          <a:noFill/>
          <a:ln w="9525">
            <a:noFill/>
            <a:miter lim="800000"/>
            <a:headEnd/>
            <a:tailEnd/>
          </a:ln>
        </p:spPr>
      </p:pic>
      <p:sp>
        <p:nvSpPr>
          <p:cNvPr id="13" name="AutoShape 11"/>
          <p:cNvSpPr>
            <a:spLocks noChangeArrowheads="1"/>
          </p:cNvSpPr>
          <p:nvPr/>
        </p:nvSpPr>
        <p:spPr bwMode="gray">
          <a:xfrm>
            <a:off x="891608" y="6157787"/>
            <a:ext cx="2218961" cy="473528"/>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3D model</a:t>
            </a:r>
            <a:endParaRPr lang="ru-RU" sz="1700" b="1" dirty="0">
              <a:effectLst>
                <a:outerShdw blurRad="38100" dist="38100" dir="2700000" algn="tl">
                  <a:srgbClr val="FFFFFF"/>
                </a:outerShdw>
              </a:effectLst>
            </a:endParaRPr>
          </a:p>
        </p:txBody>
      </p:sp>
      <p:pic>
        <p:nvPicPr>
          <p:cNvPr id="79887" name="Picture 6"/>
          <p:cNvPicPr>
            <a:picLocks noChangeAspect="1" noChangeArrowheads="1"/>
          </p:cNvPicPr>
          <p:nvPr/>
        </p:nvPicPr>
        <p:blipFill>
          <a:blip r:embed="rId8" cstate="print"/>
          <a:srcRect/>
          <a:stretch>
            <a:fillRect/>
          </a:stretch>
        </p:blipFill>
        <p:spPr bwMode="auto">
          <a:xfrm>
            <a:off x="3123977" y="3607250"/>
            <a:ext cx="3664304" cy="2614332"/>
          </a:xfrm>
          <a:prstGeom prst="rect">
            <a:avLst/>
          </a:prstGeom>
          <a:noFill/>
          <a:ln w="9525">
            <a:noFill/>
            <a:miter lim="800000"/>
            <a:headEnd/>
            <a:tailEnd/>
          </a:ln>
        </p:spPr>
      </p:pic>
      <p:sp>
        <p:nvSpPr>
          <p:cNvPr id="79888" name="Стрелка вправо 28"/>
          <p:cNvSpPr>
            <a:spLocks noChangeArrowheads="1"/>
          </p:cNvSpPr>
          <p:nvPr/>
        </p:nvSpPr>
        <p:spPr bwMode="auto">
          <a:xfrm rot="5400000">
            <a:off x="4098623" y="2776216"/>
            <a:ext cx="1464290" cy="155528"/>
          </a:xfrm>
          <a:prstGeom prst="rightArrow">
            <a:avLst>
              <a:gd name="adj1" fmla="val 50000"/>
              <a:gd name="adj2" fmla="val 50148"/>
            </a:avLst>
          </a:prstGeom>
          <a:solidFill>
            <a:srgbClr val="FF0000"/>
          </a:solidFill>
          <a:ln w="9525" algn="ctr">
            <a:solidFill>
              <a:schemeClr val="tx1"/>
            </a:solidFill>
            <a:round/>
            <a:headEnd/>
            <a:tailEnd/>
          </a:ln>
        </p:spPr>
        <p:txBody>
          <a:bodyPr lIns="76718" tIns="38359" rIns="76718" bIns="38359"/>
          <a:lstStyle/>
          <a:p>
            <a:endParaRPr lang="ru-RU" b="1"/>
          </a:p>
        </p:txBody>
      </p:sp>
      <p:pic>
        <p:nvPicPr>
          <p:cNvPr id="79889" name="Picture 7"/>
          <p:cNvPicPr>
            <a:picLocks noChangeAspect="1" noChangeArrowheads="1"/>
          </p:cNvPicPr>
          <p:nvPr/>
        </p:nvPicPr>
        <p:blipFill>
          <a:blip r:embed="rId9" cstate="print"/>
          <a:srcRect/>
          <a:stretch>
            <a:fillRect/>
          </a:stretch>
        </p:blipFill>
        <p:spPr bwMode="auto">
          <a:xfrm>
            <a:off x="5479697" y="3607250"/>
            <a:ext cx="3664303" cy="2614332"/>
          </a:xfrm>
          <a:prstGeom prst="rect">
            <a:avLst/>
          </a:prstGeom>
          <a:noFill/>
          <a:ln w="9525">
            <a:noFill/>
            <a:miter lim="800000"/>
            <a:headEnd/>
            <a:tailEnd/>
          </a:ln>
        </p:spPr>
      </p:pic>
      <p:sp>
        <p:nvSpPr>
          <p:cNvPr id="79890" name="Стрелка вправо 27"/>
          <p:cNvSpPr>
            <a:spLocks noChangeArrowheads="1"/>
          </p:cNvSpPr>
          <p:nvPr/>
        </p:nvSpPr>
        <p:spPr bwMode="auto">
          <a:xfrm rot="5138114" flipV="1">
            <a:off x="6743902" y="2854168"/>
            <a:ext cx="2326491" cy="148825"/>
          </a:xfrm>
          <a:prstGeom prst="rightArrow">
            <a:avLst>
              <a:gd name="adj1" fmla="val 50000"/>
              <a:gd name="adj2" fmla="val 49973"/>
            </a:avLst>
          </a:prstGeom>
          <a:solidFill>
            <a:srgbClr val="FF0000"/>
          </a:solidFill>
          <a:ln w="9525" algn="ctr">
            <a:solidFill>
              <a:schemeClr val="tx1"/>
            </a:solidFill>
            <a:round/>
            <a:headEnd/>
            <a:tailEnd/>
          </a:ln>
        </p:spPr>
        <p:txBody>
          <a:bodyPr lIns="76718" tIns="38359" rIns="76718" bIns="38359"/>
          <a:lstStyle/>
          <a:p>
            <a:endParaRPr lang="ru-RU" b="1"/>
          </a:p>
        </p:txBody>
      </p:sp>
      <p:sp>
        <p:nvSpPr>
          <p:cNvPr id="8" name="AutoShape 11"/>
          <p:cNvSpPr>
            <a:spLocks noChangeArrowheads="1"/>
          </p:cNvSpPr>
          <p:nvPr/>
        </p:nvSpPr>
        <p:spPr bwMode="gray">
          <a:xfrm>
            <a:off x="6744036" y="2109273"/>
            <a:ext cx="2218962" cy="1204214"/>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Project documentation in the PDM system</a:t>
            </a:r>
            <a:endParaRPr lang="ru-RU" sz="1700" b="1" dirty="0">
              <a:effectLst>
                <a:outerShdw blurRad="38100" dist="38100" dir="2700000" algn="tl">
                  <a:srgbClr val="FFFFFF"/>
                </a:outerShdw>
              </a:effectLst>
            </a:endParaRPr>
          </a:p>
        </p:txBody>
      </p:sp>
      <p:sp>
        <p:nvSpPr>
          <p:cNvPr id="15" name="AutoShape 11"/>
          <p:cNvSpPr>
            <a:spLocks noChangeArrowheads="1"/>
          </p:cNvSpPr>
          <p:nvPr/>
        </p:nvSpPr>
        <p:spPr bwMode="gray">
          <a:xfrm>
            <a:off x="3184312" y="5436604"/>
            <a:ext cx="2534041" cy="838871"/>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700" b="1" dirty="0" smtClean="0">
                <a:effectLst>
                  <a:outerShdw blurRad="38100" dist="38100" dir="2700000" algn="tl">
                    <a:srgbClr val="FFFFFF"/>
                  </a:outerShdw>
                </a:effectLst>
              </a:rPr>
              <a:t>Model of electrical processes</a:t>
            </a:r>
            <a:endParaRPr lang="ru-RU" sz="1700" b="1" dirty="0">
              <a:effectLst>
                <a:outerShdw blurRad="38100" dist="38100" dir="2700000" algn="tl">
                  <a:srgbClr val="FFFFFF"/>
                </a:outerShdw>
              </a:effectLst>
            </a:endParaRPr>
          </a:p>
        </p:txBody>
      </p:sp>
      <p:sp>
        <p:nvSpPr>
          <p:cNvPr id="38" name="AutoShape 11"/>
          <p:cNvSpPr>
            <a:spLocks noChangeArrowheads="1"/>
          </p:cNvSpPr>
          <p:nvPr/>
        </p:nvSpPr>
        <p:spPr bwMode="gray">
          <a:xfrm>
            <a:off x="5718352" y="5502718"/>
            <a:ext cx="3425648" cy="881852"/>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lIns="76718" tIns="38359" rIns="76718" bIns="38359" anchor="ctr">
            <a:spAutoFit/>
          </a:bodyPr>
          <a:lstStyle/>
          <a:p>
            <a:pPr marL="0" lvl="1" algn="ctr">
              <a:defRPr/>
            </a:pPr>
            <a:r>
              <a:rPr lang="en-US" sz="1200" b="1" dirty="0" smtClean="0">
                <a:effectLst>
                  <a:outerShdw blurRad="38100" dist="38100" dir="2700000" algn="tl">
                    <a:srgbClr val="FFFFFF"/>
                  </a:outerShdw>
                </a:effectLst>
              </a:rPr>
              <a:t>The results of a comprehensive analysis of physical processes (part of the analysis of the field of mechanical accelerations is presented</a:t>
            </a:r>
            <a:r>
              <a:rPr lang="ru-RU" sz="1200" b="1" dirty="0" smtClean="0">
                <a:effectLst>
                  <a:outerShdw blurRad="38100" dist="38100" dir="2700000" algn="tl">
                    <a:srgbClr val="FFFFFF"/>
                  </a:outerShdw>
                </a:effectLst>
              </a:rPr>
              <a:t>)</a:t>
            </a:r>
            <a:endParaRPr lang="ru-RU" sz="1200" b="1" dirty="0">
              <a:effectLst>
                <a:outerShdw blurRad="38100" dist="38100" dir="2700000" algn="tl">
                  <a:srgbClr val="FFFFFF"/>
                </a:outerShdw>
              </a:effectLst>
            </a:endParaRPr>
          </a:p>
        </p:txBody>
      </p:sp>
      <p:sp>
        <p:nvSpPr>
          <p:cNvPr id="79894" name="Стрелка вправо 26"/>
          <p:cNvSpPr>
            <a:spLocks noChangeArrowheads="1"/>
          </p:cNvSpPr>
          <p:nvPr/>
        </p:nvSpPr>
        <p:spPr bwMode="auto">
          <a:xfrm rot="6908118" flipV="1">
            <a:off x="2945239" y="2494296"/>
            <a:ext cx="2376665" cy="158210"/>
          </a:xfrm>
          <a:prstGeom prst="rightArrow">
            <a:avLst>
              <a:gd name="adj1" fmla="val 50000"/>
              <a:gd name="adj2" fmla="val 50282"/>
            </a:avLst>
          </a:prstGeom>
          <a:solidFill>
            <a:srgbClr val="FF0000"/>
          </a:solidFill>
          <a:ln w="9525" algn="ctr">
            <a:solidFill>
              <a:schemeClr val="tx1"/>
            </a:solidFill>
            <a:round/>
            <a:headEnd/>
            <a:tailEnd/>
          </a:ln>
        </p:spPr>
        <p:txBody>
          <a:bodyPr lIns="76718" tIns="38359" rIns="76718" bIns="38359"/>
          <a:lstStyle/>
          <a:p>
            <a:endParaRPr lang="ru-RU" b="1"/>
          </a:p>
        </p:txBody>
      </p:sp>
      <p:pic>
        <p:nvPicPr>
          <p:cNvPr id="23" name="Рисунок 1" descr="Энергомодель 3аа.jpg"/>
          <p:cNvPicPr>
            <a:picLocks noChangeAspect="1" noChangeArrowheads="1"/>
          </p:cNvPicPr>
          <p:nvPr/>
        </p:nvPicPr>
        <p:blipFill>
          <a:blip r:embed="rId10" cstate="print"/>
          <a:srcRect/>
          <a:stretch>
            <a:fillRect/>
          </a:stretch>
        </p:blipFill>
        <p:spPr bwMode="auto">
          <a:xfrm>
            <a:off x="7644714" y="0"/>
            <a:ext cx="1499286" cy="402721"/>
          </a:xfrm>
          <a:prstGeom prst="rect">
            <a:avLst/>
          </a:prstGeom>
          <a:noFill/>
          <a:ln w="9525">
            <a:noFill/>
            <a:miter lim="800000"/>
            <a:headEnd/>
            <a:tailEnd/>
          </a:ln>
        </p:spPr>
      </p:pic>
      <p:pic>
        <p:nvPicPr>
          <p:cNvPr id="24" name="Рисунок 23" descr="ENERGOMODEL_ENG.eps"/>
          <p:cNvPicPr>
            <a:picLocks noChangeAspect="1"/>
          </p:cNvPicPr>
          <p:nvPr/>
        </p:nvPicPr>
        <p:blipFill>
          <a:blip r:embed="rId11"/>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3"/>
                </p:tgtEl>
              </p:cMediaNode>
            </p:video>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3"/>
                                        </p:tgtEl>
                                      </p:cBhvr>
                                    </p:cmd>
                                  </p:childTnLst>
                                </p:cTn>
                              </p:par>
                            </p:childTnLst>
                          </p:cTn>
                        </p:par>
                      </p:childTnLst>
                    </p:cTn>
                  </p:par>
                </p:childTnLst>
              </p:cTn>
              <p:nextCondLst>
                <p:cond evt="onClick" delay="0">
                  <p:tgtEl>
                    <p:spTgt spid="3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1" y="554555"/>
            <a:ext cx="8229600" cy="5577241"/>
          </a:xfrm>
        </p:spPr>
        <p:txBody>
          <a:bodyPr>
            <a:normAutofit/>
          </a:bodyPr>
          <a:lstStyle/>
          <a:p>
            <a:pPr algn="ctr" eaLnBrk="1" hangingPunct="1">
              <a:buFont typeface="Wingdings" pitchFamily="2" charset="2"/>
              <a:buNone/>
            </a:pPr>
            <a:endParaRPr lang="ru-RU" sz="5000" b="1" dirty="0" smtClean="0">
              <a:solidFill>
                <a:srgbClr val="000099"/>
              </a:solidFill>
            </a:endParaRPr>
          </a:p>
          <a:p>
            <a:pPr algn="ctr">
              <a:buNone/>
            </a:pPr>
            <a:endParaRPr lang="en-US" sz="3200" b="1" dirty="0" smtClean="0">
              <a:solidFill>
                <a:srgbClr val="000099"/>
              </a:solidFill>
              <a:latin typeface="Arial" charset="0"/>
              <a:ea typeface="Arial" charset="0"/>
              <a:cs typeface="Arial" charset="0"/>
            </a:endParaRPr>
          </a:p>
          <a:p>
            <a:pPr algn="ctr">
              <a:buNone/>
            </a:pPr>
            <a:r>
              <a:rPr lang="en-US" sz="3200" b="1" dirty="0" smtClean="0">
                <a:solidFill>
                  <a:srgbClr val="000099"/>
                </a:solidFill>
                <a:latin typeface="Arial" charset="0"/>
                <a:ea typeface="Arial" charset="0"/>
                <a:cs typeface="Arial" charset="0"/>
              </a:rPr>
              <a:t>THANKS FOR ATTENTION!</a:t>
            </a:r>
          </a:p>
          <a:p>
            <a:pPr algn="ctr">
              <a:buNone/>
            </a:pPr>
            <a:endParaRPr lang="en-US" sz="3200" b="1" dirty="0" smtClean="0">
              <a:solidFill>
                <a:srgbClr val="000099"/>
              </a:solidFill>
              <a:latin typeface="Arial" charset="0"/>
              <a:ea typeface="Arial" charset="0"/>
              <a:cs typeface="Arial" charset="0"/>
              <a:hlinkClick r:id="rId3"/>
            </a:endParaRPr>
          </a:p>
          <a:p>
            <a:pPr algn="ctr">
              <a:buNone/>
            </a:pPr>
            <a:r>
              <a:rPr lang="en-US" sz="3200" b="1" dirty="0" smtClean="0">
                <a:solidFill>
                  <a:srgbClr val="000099"/>
                </a:solidFill>
                <a:latin typeface="Arial" charset="0"/>
                <a:ea typeface="Arial" charset="0"/>
                <a:cs typeface="Arial" charset="0"/>
                <a:hlinkClick r:id="rId3"/>
              </a:rPr>
              <a:t>www.energomodel.com</a:t>
            </a:r>
            <a:endParaRPr lang="ru-RU" sz="3200" b="1" dirty="0">
              <a:solidFill>
                <a:srgbClr val="000099"/>
              </a:solidFill>
              <a:latin typeface="Arial" charset="0"/>
              <a:ea typeface="Arial" charset="0"/>
              <a:cs typeface="Arial" charset="0"/>
            </a:endParaRPr>
          </a:p>
          <a:p>
            <a:pPr algn="ctr">
              <a:buNone/>
            </a:pPr>
            <a:r>
              <a:rPr lang="en-US" sz="3200" b="1" dirty="0" err="1" smtClean="0">
                <a:solidFill>
                  <a:srgbClr val="000099"/>
                </a:solidFill>
                <a:latin typeface="Arial" charset="0"/>
                <a:ea typeface="Arial" charset="0"/>
                <a:cs typeface="Arial" charset="0"/>
              </a:rPr>
              <a:t>energo@energomodel.com</a:t>
            </a:r>
            <a:endParaRPr lang="ru-RU" sz="3200" b="1" dirty="0">
              <a:solidFill>
                <a:srgbClr val="000099"/>
              </a:solidFill>
              <a:latin typeface="Arial" charset="0"/>
              <a:ea typeface="Arial" charset="0"/>
              <a:cs typeface="Arial" charset="0"/>
            </a:endParaRPr>
          </a:p>
          <a:p>
            <a:pPr algn="ctr" eaLnBrk="1" hangingPunct="1">
              <a:buFont typeface="Wingdings" pitchFamily="2" charset="2"/>
              <a:buNone/>
            </a:pPr>
            <a:endParaRPr lang="ru-RU" sz="3200" b="1" dirty="0" smtClean="0">
              <a:solidFill>
                <a:srgbClr val="000099"/>
              </a:solidFill>
              <a:latin typeface="Arial" charset="0"/>
              <a:ea typeface="Arial" charset="0"/>
              <a:cs typeface="Arial" charset="0"/>
            </a:endParaRPr>
          </a:p>
        </p:txBody>
      </p:sp>
      <p:pic>
        <p:nvPicPr>
          <p:cNvPr id="3" name="Рисунок 1" descr="Энергомодель 3аа.jpg"/>
          <p:cNvPicPr>
            <a:picLocks noChangeAspect="1" noChangeArrowheads="1"/>
          </p:cNvPicPr>
          <p:nvPr/>
        </p:nvPicPr>
        <p:blipFill>
          <a:blip r:embed="rId4" cstate="print"/>
          <a:srcRect/>
          <a:stretch>
            <a:fillRect/>
          </a:stretch>
        </p:blipFill>
        <p:spPr bwMode="auto">
          <a:xfrm>
            <a:off x="7644714" y="0"/>
            <a:ext cx="1499286" cy="402721"/>
          </a:xfrm>
          <a:prstGeom prst="rect">
            <a:avLst/>
          </a:prstGeom>
          <a:noFill/>
          <a:ln w="9525">
            <a:noFill/>
            <a:miter lim="800000"/>
            <a:headEnd/>
            <a:tailEnd/>
          </a:ln>
        </p:spPr>
      </p:pic>
      <p:pic>
        <p:nvPicPr>
          <p:cNvPr id="4" name="Рисунок 3" descr="ENERGOMODEL_ENG.eps"/>
          <p:cNvPicPr>
            <a:picLocks noChangeAspect="1"/>
          </p:cNvPicPr>
          <p:nvPr/>
        </p:nvPicPr>
        <p:blipFill>
          <a:blip r:embed="rId5"/>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392196" name="Line 4"/>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392197" name="Rectangle 5"/>
          <p:cNvSpPr>
            <a:spLocks noGrp="1" noChangeArrowheads="1"/>
          </p:cNvSpPr>
          <p:nvPr>
            <p:ph type="title"/>
          </p:nvPr>
        </p:nvSpPr>
        <p:spPr>
          <a:xfrm>
            <a:off x="362465" y="365126"/>
            <a:ext cx="8550876" cy="1611955"/>
          </a:xfrm>
        </p:spPr>
        <p:txBody>
          <a:bodyPr>
            <a:normAutofit/>
          </a:bodyPr>
          <a:lstStyle/>
          <a:p>
            <a:pPr algn="ctr">
              <a:defRPr/>
            </a:pPr>
            <a:r>
              <a:rPr lang="ru-RU" sz="2700" b="1" dirty="0" smtClean="0">
                <a:solidFill>
                  <a:schemeClr val="accent5">
                    <a:lumMod val="75000"/>
                  </a:schemeClr>
                </a:solidFill>
                <a:effectLst>
                  <a:outerShdw blurRad="38100" dist="38100" dir="2700000" algn="tl">
                    <a:srgbClr val="C0C0C0"/>
                  </a:outerShdw>
                </a:effectLst>
                <a:latin typeface="Arial" charset="0"/>
              </a:rPr>
              <a:t>«</a:t>
            </a:r>
            <a:r>
              <a:rPr lang="en-US" sz="2700" b="1" dirty="0" smtClean="0">
                <a:solidFill>
                  <a:srgbClr val="312783"/>
                </a:solidFill>
                <a:effectLst>
                  <a:outerShdw blurRad="38100" dist="38100" dir="2700000" algn="tl">
                    <a:srgbClr val="C0C0C0"/>
                  </a:outerShdw>
                </a:effectLst>
                <a:latin typeface="Arial" charset="0"/>
              </a:rPr>
              <a:t>ENERGOMODEL</a:t>
            </a:r>
            <a:r>
              <a:rPr lang="ru-RU" sz="2700" b="1" dirty="0" smtClean="0">
                <a:solidFill>
                  <a:srgbClr val="312783"/>
                </a:solidFill>
                <a:effectLst>
                  <a:outerShdw blurRad="38100" dist="38100" dir="2700000" algn="tl">
                    <a:srgbClr val="C0C0C0"/>
                  </a:outerShdw>
                </a:effectLst>
                <a:latin typeface="Arial" charset="0"/>
              </a:rPr>
              <a:t>»</a:t>
            </a:r>
            <a:r>
              <a:rPr lang="en-US" sz="2700" b="1" dirty="0" smtClean="0">
                <a:solidFill>
                  <a:srgbClr val="312783"/>
                </a:solidFill>
                <a:effectLst>
                  <a:outerShdw blurRad="38100" dist="38100" dir="2700000" algn="tl">
                    <a:srgbClr val="C0C0C0"/>
                  </a:outerShdw>
                </a:effectLst>
                <a:latin typeface="Arial" charset="0"/>
              </a:rPr>
              <a:t> addresses three key problems of modern elements, devices, instruments for energy (EDIE)</a:t>
            </a:r>
            <a:endParaRPr lang="ru-RU" sz="2700" b="1" dirty="0" smtClean="0">
              <a:solidFill>
                <a:srgbClr val="312783"/>
              </a:solidFill>
              <a:effectLst>
                <a:outerShdw blurRad="38100" dist="38100" dir="2700000" algn="tl">
                  <a:srgbClr val="C0C0C0"/>
                </a:outerShdw>
              </a:effectLst>
              <a:latin typeface="Arial" charset="0"/>
            </a:endParaRPr>
          </a:p>
        </p:txBody>
      </p:sp>
      <p:sp>
        <p:nvSpPr>
          <p:cNvPr id="14341" name="Rectangle 6"/>
          <p:cNvSpPr>
            <a:spLocks noGrp="1" noChangeArrowheads="1"/>
          </p:cNvSpPr>
          <p:nvPr>
            <p:ph idx="1"/>
          </p:nvPr>
        </p:nvSpPr>
        <p:spPr>
          <a:xfrm>
            <a:off x="457201" y="2290842"/>
            <a:ext cx="8229600" cy="3840955"/>
          </a:xfrm>
        </p:spPr>
        <p:txBody>
          <a:bodyPr>
            <a:normAutofit/>
          </a:bodyPr>
          <a:lstStyle/>
          <a:p>
            <a:pPr algn="just">
              <a:buFontTx/>
              <a:buChar char="-"/>
            </a:pPr>
            <a:r>
              <a:rPr lang="en-US" sz="2400" dirty="0" smtClean="0">
                <a:solidFill>
                  <a:srgbClr val="000099"/>
                </a:solidFill>
                <a:latin typeface="Arial" charset="0"/>
                <a:ea typeface="Arial" charset="0"/>
                <a:cs typeface="Arial" charset="0"/>
              </a:rPr>
              <a:t>prevention of possible </a:t>
            </a:r>
            <a:r>
              <a:rPr lang="en-US" sz="2400" dirty="0">
                <a:solidFill>
                  <a:srgbClr val="000099"/>
                </a:solidFill>
                <a:latin typeface="Arial" charset="0"/>
                <a:ea typeface="Arial" charset="0"/>
                <a:cs typeface="Arial" charset="0"/>
              </a:rPr>
              <a:t>EDIE </a:t>
            </a:r>
            <a:r>
              <a:rPr lang="en-US" sz="2400" dirty="0" smtClean="0">
                <a:solidFill>
                  <a:srgbClr val="000099"/>
                </a:solidFill>
                <a:latin typeface="Arial" charset="0"/>
                <a:ea typeface="Arial" charset="0"/>
                <a:cs typeface="Arial" charset="0"/>
              </a:rPr>
              <a:t>operation</a:t>
            </a:r>
            <a:r>
              <a:rPr lang="en-US" sz="2400" dirty="0">
                <a:solidFill>
                  <a:srgbClr val="000099"/>
                </a:solidFill>
                <a:latin typeface="Arial" charset="0"/>
                <a:ea typeface="Arial" charset="0"/>
                <a:cs typeface="Arial" charset="0"/>
              </a:rPr>
              <a:t> failures</a:t>
            </a:r>
            <a:r>
              <a:rPr lang="en-US" sz="2400" dirty="0" smtClean="0">
                <a:solidFill>
                  <a:srgbClr val="000099"/>
                </a:solidFill>
                <a:latin typeface="Arial" charset="0"/>
                <a:ea typeface="Arial" charset="0"/>
                <a:cs typeface="Arial" charset="0"/>
              </a:rPr>
              <a:t> at the primary design stages</a:t>
            </a:r>
          </a:p>
          <a:p>
            <a:pPr algn="just">
              <a:buFontTx/>
              <a:buChar char="-"/>
            </a:pPr>
            <a:endParaRPr lang="en-US" sz="2400" dirty="0" smtClean="0">
              <a:solidFill>
                <a:srgbClr val="000099"/>
              </a:solidFill>
              <a:latin typeface="Arial" charset="0"/>
              <a:ea typeface="Arial" charset="0"/>
              <a:cs typeface="Arial" charset="0"/>
            </a:endParaRPr>
          </a:p>
          <a:p>
            <a:pPr algn="just">
              <a:buFontTx/>
              <a:buChar char="-"/>
            </a:pPr>
            <a:r>
              <a:rPr lang="en-US" sz="2400" dirty="0" smtClean="0">
                <a:solidFill>
                  <a:srgbClr val="000099"/>
                </a:solidFill>
                <a:latin typeface="Arial" charset="0"/>
                <a:ea typeface="Arial" charset="0"/>
                <a:cs typeface="Arial" charset="0"/>
              </a:rPr>
              <a:t>time </a:t>
            </a:r>
            <a:r>
              <a:rPr lang="en-US" sz="2400" dirty="0">
                <a:solidFill>
                  <a:srgbClr val="000099"/>
                </a:solidFill>
                <a:latin typeface="Arial" charset="0"/>
                <a:ea typeface="Arial" charset="0"/>
                <a:cs typeface="Arial" charset="0"/>
              </a:rPr>
              <a:t>and </a:t>
            </a:r>
            <a:r>
              <a:rPr lang="en-US" sz="2400" dirty="0" smtClean="0">
                <a:solidFill>
                  <a:srgbClr val="000099"/>
                </a:solidFill>
                <a:latin typeface="Arial" charset="0"/>
                <a:ea typeface="Arial" charset="0"/>
                <a:cs typeface="Arial" charset="0"/>
              </a:rPr>
              <a:t>cost reduction  </a:t>
            </a:r>
            <a:r>
              <a:rPr lang="en-US" sz="2400" dirty="0">
                <a:solidFill>
                  <a:srgbClr val="000099"/>
                </a:solidFill>
                <a:latin typeface="Arial" charset="0"/>
                <a:ea typeface="Arial" charset="0"/>
                <a:cs typeface="Arial" charset="0"/>
              </a:rPr>
              <a:t>of the EDIE </a:t>
            </a:r>
            <a:r>
              <a:rPr lang="en-US" sz="2400" dirty="0" smtClean="0">
                <a:solidFill>
                  <a:srgbClr val="000099"/>
                </a:solidFill>
                <a:latin typeface="Arial" charset="0"/>
                <a:ea typeface="Arial" charset="0"/>
                <a:cs typeface="Arial" charset="0"/>
              </a:rPr>
              <a:t>designing</a:t>
            </a:r>
          </a:p>
          <a:p>
            <a:pPr algn="just">
              <a:buFontTx/>
              <a:buChar char="-"/>
            </a:pPr>
            <a:endParaRPr lang="en-US" sz="2400" dirty="0" smtClean="0">
              <a:solidFill>
                <a:srgbClr val="000099"/>
              </a:solidFill>
              <a:latin typeface="Arial" charset="0"/>
              <a:ea typeface="Arial" charset="0"/>
              <a:cs typeface="Arial" charset="0"/>
            </a:endParaRPr>
          </a:p>
          <a:p>
            <a:pPr algn="just">
              <a:buFontTx/>
              <a:buChar char="-"/>
            </a:pPr>
            <a:r>
              <a:rPr lang="en-US" sz="2400" dirty="0" smtClean="0">
                <a:solidFill>
                  <a:srgbClr val="000099"/>
                </a:solidFill>
                <a:latin typeface="Arial" charset="0"/>
                <a:ea typeface="Arial" charset="0"/>
                <a:cs typeface="Arial" charset="0"/>
              </a:rPr>
              <a:t>document flow</a:t>
            </a:r>
            <a:r>
              <a:rPr lang="en-US" sz="2400" dirty="0">
                <a:solidFill>
                  <a:srgbClr val="000099"/>
                </a:solidFill>
                <a:latin typeface="Arial" charset="0"/>
                <a:ea typeface="Arial" charset="0"/>
                <a:cs typeface="Arial" charset="0"/>
              </a:rPr>
              <a:t> automation</a:t>
            </a:r>
            <a:r>
              <a:rPr lang="en-US" sz="2400" dirty="0" smtClean="0">
                <a:solidFill>
                  <a:srgbClr val="000099"/>
                </a:solidFill>
                <a:latin typeface="Arial" charset="0"/>
                <a:ea typeface="Arial" charset="0"/>
                <a:cs typeface="Arial" charset="0"/>
              </a:rPr>
              <a:t> and an electronic model of EDIE within the framework of CALS-technologies</a:t>
            </a:r>
            <a:endParaRPr lang="ru-RU" sz="2400" dirty="0" smtClean="0">
              <a:solidFill>
                <a:srgbClr val="000099"/>
              </a:solidFill>
              <a:latin typeface="Arial" charset="0"/>
              <a:ea typeface="Arial" charset="0"/>
              <a:cs typeface="Arial" charset="0"/>
            </a:endParaRPr>
          </a:p>
        </p:txBody>
      </p:sp>
      <p:pic>
        <p:nvPicPr>
          <p:cNvPr id="7" name="Рисунок 1" descr="Энергомодель 3аа.jpg"/>
          <p:cNvPicPr>
            <a:picLocks noChangeAspect="1" noChangeArrowheads="1"/>
          </p:cNvPicPr>
          <p:nvPr/>
        </p:nvPicPr>
        <p:blipFill>
          <a:blip r:embed="rId3" cstate="print"/>
          <a:srcRect/>
          <a:stretch>
            <a:fillRect/>
          </a:stretch>
        </p:blipFill>
        <p:spPr bwMode="auto">
          <a:xfrm>
            <a:off x="7644714" y="0"/>
            <a:ext cx="1499286" cy="402721"/>
          </a:xfrm>
          <a:prstGeom prst="rect">
            <a:avLst/>
          </a:prstGeom>
          <a:noFill/>
          <a:ln w="9525">
            <a:noFill/>
            <a:miter lim="800000"/>
            <a:headEnd/>
            <a:tailEnd/>
          </a:ln>
        </p:spPr>
      </p:pic>
      <p:pic>
        <p:nvPicPr>
          <p:cNvPr id="8" name="Рисунок 7" descr="ENERGOMODEL_ENG.eps"/>
          <p:cNvPicPr>
            <a:picLocks noChangeAspect="1"/>
          </p:cNvPicPr>
          <p:nvPr/>
        </p:nvPicPr>
        <p:blipFill>
          <a:blip r:embed="rId4"/>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2196"/>
                                        </p:tgtEl>
                                        <p:attrNameLst>
                                          <p:attrName>style.visibility</p:attrName>
                                        </p:attrNameLst>
                                      </p:cBhvr>
                                      <p:to>
                                        <p:strVal val="visible"/>
                                      </p:to>
                                    </p:set>
                                    <p:animEffect transition="in" filter="strips(downLeft)">
                                      <p:cBhvr>
                                        <p:cTn id="7" dur="500"/>
                                        <p:tgtEl>
                                          <p:spTgt spid="392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437252" name="Line 4"/>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15364" name="Rectangle 5"/>
          <p:cNvSpPr>
            <a:spLocks noGrp="1" noChangeArrowheads="1"/>
          </p:cNvSpPr>
          <p:nvPr>
            <p:ph idx="1"/>
          </p:nvPr>
        </p:nvSpPr>
        <p:spPr>
          <a:xfrm>
            <a:off x="416978" y="462055"/>
            <a:ext cx="8229600" cy="5190374"/>
          </a:xfrm>
        </p:spPr>
        <p:txBody>
          <a:bodyPr/>
          <a:lstStyle/>
          <a:p>
            <a:pPr algn="ctr" defTabSz="764518">
              <a:spcBef>
                <a:spcPct val="0"/>
              </a:spcBef>
              <a:buNone/>
            </a:pPr>
            <a:r>
              <a:rPr lang="ru-RU" sz="4200" dirty="0" smtClean="0"/>
              <a:t/>
            </a:r>
            <a:br>
              <a:rPr lang="ru-RU" sz="4200" dirty="0" smtClean="0"/>
            </a:br>
            <a:endParaRPr lang="ru-RU" sz="4200" dirty="0" smtClean="0"/>
          </a:p>
        </p:txBody>
      </p:sp>
      <p:sp>
        <p:nvSpPr>
          <p:cNvPr id="6" name="Rectangle 5"/>
          <p:cNvSpPr txBox="1">
            <a:spLocks noChangeArrowheads="1"/>
          </p:cNvSpPr>
          <p:nvPr/>
        </p:nvSpPr>
        <p:spPr bwMode="auto">
          <a:xfrm>
            <a:off x="497424" y="434402"/>
            <a:ext cx="8149154" cy="5190373"/>
          </a:xfrm>
          <a:prstGeom prst="rect">
            <a:avLst/>
          </a:prstGeom>
          <a:noFill/>
          <a:ln w="9525">
            <a:noFill/>
            <a:miter lim="800000"/>
            <a:headEnd/>
            <a:tailEnd/>
          </a:ln>
        </p:spPr>
        <p:txBody>
          <a:bodyPr lIns="90804" tIns="45400" rIns="90804" bIns="45400"/>
          <a:lstStyle/>
          <a:p>
            <a:pPr marL="340970" indent="-340970" algn="ctr" defTabSz="764518">
              <a:defRPr/>
            </a:pPr>
            <a:r>
              <a:rPr lang="en-US" sz="2700" b="1" dirty="0">
                <a:solidFill>
                  <a:srgbClr val="312783"/>
                </a:solidFill>
                <a:effectLst>
                  <a:outerShdw blurRad="38100" dist="38100" dir="2700000" algn="tl">
                    <a:srgbClr val="C0C0C0"/>
                  </a:outerShdw>
                </a:effectLst>
                <a:latin typeface="Arial" charset="0"/>
                <a:ea typeface="+mj-ea"/>
                <a:cs typeface="+mj-cs"/>
              </a:rPr>
              <a:t>What is </a:t>
            </a:r>
            <a:r>
              <a:rPr lang="ru-RU" sz="2700" b="1" dirty="0">
                <a:solidFill>
                  <a:schemeClr val="accent5">
                    <a:lumMod val="75000"/>
                  </a:schemeClr>
                </a:solidFill>
                <a:effectLst>
                  <a:outerShdw blurRad="38100" dist="38100" dir="2700000" algn="tl">
                    <a:srgbClr val="C0C0C0"/>
                  </a:outerShdw>
                </a:effectLst>
                <a:latin typeface="Arial" charset="0"/>
              </a:rPr>
              <a:t>«</a:t>
            </a:r>
            <a:r>
              <a:rPr lang="en-US" sz="2700" b="1" dirty="0">
                <a:solidFill>
                  <a:srgbClr val="312783"/>
                </a:solidFill>
                <a:effectLst>
                  <a:outerShdw blurRad="38100" dist="38100" dir="2700000" algn="tl">
                    <a:srgbClr val="C0C0C0"/>
                  </a:outerShdw>
                </a:effectLst>
                <a:latin typeface="Arial" charset="0"/>
              </a:rPr>
              <a:t>ENERGOMODEL</a:t>
            </a:r>
            <a:r>
              <a:rPr lang="ru-RU" sz="2700" b="1" dirty="0" smtClean="0">
                <a:solidFill>
                  <a:srgbClr val="312783"/>
                </a:solidFill>
                <a:effectLst>
                  <a:outerShdw blurRad="38100" dist="38100" dir="2700000" algn="tl">
                    <a:srgbClr val="C0C0C0"/>
                  </a:outerShdw>
                </a:effectLst>
                <a:latin typeface="Arial" charset="0"/>
              </a:rPr>
              <a:t>»</a:t>
            </a:r>
            <a:r>
              <a:rPr lang="en-US" sz="2700" b="1" dirty="0" smtClean="0">
                <a:solidFill>
                  <a:srgbClr val="312783"/>
                </a:solidFill>
                <a:effectLst>
                  <a:outerShdw blurRad="38100" dist="38100" dir="2700000" algn="tl">
                    <a:srgbClr val="C0C0C0"/>
                  </a:outerShdw>
                </a:effectLst>
                <a:latin typeface="Arial" charset="0"/>
                <a:ea typeface="+mj-ea"/>
                <a:cs typeface="+mj-cs"/>
              </a:rPr>
              <a:t>?</a:t>
            </a:r>
            <a:endParaRPr lang="ru-RU" sz="2700" b="1" dirty="0">
              <a:solidFill>
                <a:srgbClr val="312783"/>
              </a:solidFill>
              <a:effectLst>
                <a:outerShdw blurRad="38100" dist="38100" dir="2700000" algn="tl">
                  <a:srgbClr val="C0C0C0"/>
                </a:outerShdw>
              </a:effectLst>
              <a:latin typeface="Arial" charset="0"/>
              <a:ea typeface="+mj-ea"/>
              <a:cs typeface="+mj-cs"/>
            </a:endParaRPr>
          </a:p>
          <a:p>
            <a:pPr indent="-340970" algn="just" defTabSz="764518">
              <a:defRPr/>
            </a:pPr>
            <a:endParaRPr lang="ru-RU" sz="1900" b="1" dirty="0"/>
          </a:p>
          <a:p>
            <a:pPr indent="-340970" algn="just" defTabSz="764518">
              <a:defRPr/>
            </a:pPr>
            <a:r>
              <a:rPr lang="en-US" sz="2400" dirty="0">
                <a:solidFill>
                  <a:srgbClr val="000099"/>
                </a:solidFill>
                <a:latin typeface="Arial" charset="0"/>
                <a:ea typeface="Arial" charset="0"/>
                <a:cs typeface="Arial" charset="0"/>
              </a:rPr>
              <a:t>ENERGOMODEL is the </a:t>
            </a:r>
            <a:r>
              <a:rPr lang="en-US" sz="2400" dirty="0" smtClean="0">
                <a:solidFill>
                  <a:srgbClr val="000099"/>
                </a:solidFill>
                <a:latin typeface="Arial" charset="0"/>
                <a:ea typeface="Arial" charset="0"/>
                <a:cs typeface="Arial" charset="0"/>
              </a:rPr>
              <a:t>computer </a:t>
            </a:r>
            <a:r>
              <a:rPr lang="en-US" sz="2400" dirty="0">
                <a:solidFill>
                  <a:srgbClr val="000099"/>
                </a:solidFill>
                <a:latin typeface="Arial" charset="0"/>
                <a:ea typeface="Arial" charset="0"/>
                <a:cs typeface="Arial" charset="0"/>
              </a:rPr>
              <a:t>simulation for external thermal, mechanical, electromagnetic and other influences </a:t>
            </a:r>
            <a:r>
              <a:rPr lang="en-US" sz="2400" dirty="0" smtClean="0">
                <a:solidFill>
                  <a:srgbClr val="000099"/>
                </a:solidFill>
                <a:latin typeface="Arial" charset="0"/>
                <a:ea typeface="Arial" charset="0"/>
                <a:cs typeface="Arial" charset="0"/>
              </a:rPr>
              <a:t> </a:t>
            </a:r>
            <a:r>
              <a:rPr lang="en-US" sz="2400" dirty="0">
                <a:solidFill>
                  <a:srgbClr val="000099"/>
                </a:solidFill>
                <a:latin typeface="Arial" charset="0"/>
                <a:ea typeface="Arial" charset="0"/>
                <a:cs typeface="Arial" charset="0"/>
              </a:rPr>
              <a:t>before </a:t>
            </a:r>
            <a:r>
              <a:rPr lang="en-US" sz="2400" dirty="0" smtClean="0">
                <a:solidFill>
                  <a:srgbClr val="000099"/>
                </a:solidFill>
                <a:latin typeface="Arial" charset="0"/>
                <a:ea typeface="Arial" charset="0"/>
                <a:cs typeface="Arial" charset="0"/>
              </a:rPr>
              <a:t>any device manufacturing. </a:t>
            </a:r>
            <a:r>
              <a:rPr lang="en-US" sz="2400" dirty="0">
                <a:solidFill>
                  <a:srgbClr val="000099"/>
                </a:solidFill>
                <a:latin typeface="Arial" charset="0"/>
                <a:ea typeface="Arial" charset="0"/>
                <a:cs typeface="Arial" charset="0"/>
              </a:rPr>
              <a:t>This is </a:t>
            </a:r>
            <a:r>
              <a:rPr lang="en-US" sz="2400" dirty="0" smtClean="0">
                <a:solidFill>
                  <a:srgbClr val="000099"/>
                </a:solidFill>
                <a:latin typeface="Arial" charset="0"/>
                <a:ea typeface="Arial" charset="0"/>
                <a:cs typeface="Arial" charset="0"/>
              </a:rPr>
              <a:t>an advanced  cost &amp; time cut approach in </a:t>
            </a:r>
            <a:r>
              <a:rPr lang="en-US" sz="2400" dirty="0">
                <a:solidFill>
                  <a:srgbClr val="000099"/>
                </a:solidFill>
                <a:latin typeface="Arial" charset="0"/>
                <a:ea typeface="Arial" charset="0"/>
                <a:cs typeface="Arial" charset="0"/>
              </a:rPr>
              <a:t>equipment </a:t>
            </a:r>
            <a:r>
              <a:rPr lang="en-US" sz="2400" dirty="0" smtClean="0">
                <a:solidFill>
                  <a:srgbClr val="000099"/>
                </a:solidFill>
                <a:latin typeface="Arial" charset="0"/>
                <a:ea typeface="Arial" charset="0"/>
                <a:cs typeface="Arial" charset="0"/>
              </a:rPr>
              <a:t>design and production along with top </a:t>
            </a:r>
            <a:r>
              <a:rPr lang="en-US" sz="2400" dirty="0">
                <a:solidFill>
                  <a:srgbClr val="000099"/>
                </a:solidFill>
                <a:latin typeface="Arial" charset="0"/>
                <a:ea typeface="Arial" charset="0"/>
                <a:cs typeface="Arial" charset="0"/>
              </a:rPr>
              <a:t>quality and reliability </a:t>
            </a:r>
            <a:r>
              <a:rPr lang="en-US" sz="2400" dirty="0" smtClean="0">
                <a:solidFill>
                  <a:srgbClr val="000099"/>
                </a:solidFill>
                <a:latin typeface="Arial" charset="0"/>
                <a:ea typeface="Arial" charset="0"/>
                <a:cs typeface="Arial" charset="0"/>
              </a:rPr>
              <a:t>standards. </a:t>
            </a:r>
            <a:endParaRPr lang="ru-RU" sz="2400" dirty="0">
              <a:solidFill>
                <a:srgbClr val="000099"/>
              </a:solidFill>
              <a:latin typeface="Arial" charset="0"/>
              <a:ea typeface="Arial" charset="0"/>
              <a:cs typeface="Arial" charset="0"/>
            </a:endParaRPr>
          </a:p>
          <a:p>
            <a:pPr indent="-340970" algn="just" defTabSz="764518">
              <a:defRPr/>
            </a:pPr>
            <a:endParaRPr lang="ru-RU" sz="2400" dirty="0">
              <a:solidFill>
                <a:srgbClr val="000099"/>
              </a:solidFill>
              <a:latin typeface="Arial" charset="0"/>
              <a:ea typeface="Arial" charset="0"/>
              <a:cs typeface="Arial" charset="0"/>
            </a:endParaRPr>
          </a:p>
          <a:p>
            <a:pPr indent="-340970" algn="just" defTabSz="764518">
              <a:defRPr/>
            </a:pPr>
            <a:r>
              <a:rPr lang="en-US" sz="2400" dirty="0">
                <a:solidFill>
                  <a:srgbClr val="000099"/>
                </a:solidFill>
                <a:latin typeface="Arial" charset="0"/>
                <a:ea typeface="Arial" charset="0"/>
                <a:cs typeface="Arial" charset="0"/>
              </a:rPr>
              <a:t>The modeling is </a:t>
            </a:r>
            <a:r>
              <a:rPr lang="en-US" sz="2400" dirty="0" smtClean="0">
                <a:solidFill>
                  <a:srgbClr val="000099"/>
                </a:solidFill>
                <a:latin typeface="Arial" charset="0"/>
                <a:ea typeface="Arial" charset="0"/>
                <a:cs typeface="Arial" charset="0"/>
              </a:rPr>
              <a:t>based on </a:t>
            </a:r>
            <a:r>
              <a:rPr lang="en-US" sz="2400" dirty="0">
                <a:solidFill>
                  <a:srgbClr val="000099"/>
                </a:solidFill>
                <a:latin typeface="Arial" charset="0"/>
                <a:ea typeface="Arial" charset="0"/>
                <a:cs typeface="Arial" charset="0"/>
              </a:rPr>
              <a:t>the Automated System for Assuring the Reliability and Quality of the ASONIKA Equipment </a:t>
            </a:r>
            <a:r>
              <a:rPr lang="ru-RU" sz="2400" dirty="0">
                <a:solidFill>
                  <a:srgbClr val="000099"/>
                </a:solidFill>
                <a:latin typeface="Arial" charset="0"/>
                <a:ea typeface="Arial" charset="0"/>
                <a:cs typeface="Arial" charset="0"/>
              </a:rPr>
              <a:t>(</a:t>
            </a:r>
            <a:r>
              <a:rPr lang="en-US" sz="2400" dirty="0">
                <a:solidFill>
                  <a:srgbClr val="000099"/>
                </a:solidFill>
                <a:latin typeface="Arial" charset="0"/>
                <a:ea typeface="Arial" charset="0"/>
                <a:cs typeface="Arial" charset="0"/>
                <a:hlinkClick r:id="rId3"/>
              </a:rPr>
              <a:t>www</a:t>
            </a:r>
            <a:r>
              <a:rPr lang="ru-RU" sz="2400" dirty="0">
                <a:solidFill>
                  <a:srgbClr val="000099"/>
                </a:solidFill>
                <a:latin typeface="Arial" charset="0"/>
                <a:ea typeface="Arial" charset="0"/>
                <a:cs typeface="Arial" charset="0"/>
                <a:hlinkClick r:id="rId3"/>
              </a:rPr>
              <a:t>.</a:t>
            </a:r>
            <a:r>
              <a:rPr lang="en-US" sz="2400" dirty="0" err="1">
                <a:solidFill>
                  <a:srgbClr val="000099"/>
                </a:solidFill>
                <a:latin typeface="Arial" charset="0"/>
                <a:ea typeface="Arial" charset="0"/>
                <a:cs typeface="Arial" charset="0"/>
                <a:hlinkClick r:id="rId3"/>
              </a:rPr>
              <a:t>asonika</a:t>
            </a:r>
            <a:r>
              <a:rPr lang="ru-RU" sz="2400" dirty="0">
                <a:solidFill>
                  <a:srgbClr val="000099"/>
                </a:solidFill>
                <a:latin typeface="Arial" charset="0"/>
                <a:ea typeface="Arial" charset="0"/>
                <a:cs typeface="Arial" charset="0"/>
                <a:hlinkClick r:id="rId3"/>
              </a:rPr>
              <a:t>-</a:t>
            </a:r>
            <a:r>
              <a:rPr lang="en-US" sz="2400" dirty="0">
                <a:solidFill>
                  <a:srgbClr val="000099"/>
                </a:solidFill>
                <a:latin typeface="Arial" charset="0"/>
                <a:ea typeface="Arial" charset="0"/>
                <a:cs typeface="Arial" charset="0"/>
                <a:hlinkClick r:id="rId3"/>
              </a:rPr>
              <a:t>online</a:t>
            </a:r>
            <a:r>
              <a:rPr lang="ru-RU" sz="2400" dirty="0">
                <a:solidFill>
                  <a:srgbClr val="000099"/>
                </a:solidFill>
                <a:latin typeface="Arial" charset="0"/>
                <a:ea typeface="Arial" charset="0"/>
                <a:cs typeface="Arial" charset="0"/>
                <a:hlinkClick r:id="rId3"/>
              </a:rPr>
              <a:t>.</a:t>
            </a:r>
            <a:r>
              <a:rPr lang="en-US" sz="2400" dirty="0" err="1">
                <a:solidFill>
                  <a:srgbClr val="000099"/>
                </a:solidFill>
                <a:latin typeface="Arial" charset="0"/>
                <a:ea typeface="Arial" charset="0"/>
                <a:cs typeface="Arial" charset="0"/>
                <a:hlinkClick r:id="rId3"/>
              </a:rPr>
              <a:t>ru</a:t>
            </a:r>
            <a:r>
              <a:rPr lang="ru-RU" sz="2400" dirty="0">
                <a:solidFill>
                  <a:srgbClr val="000099"/>
                </a:solidFill>
                <a:latin typeface="Arial" charset="0"/>
                <a:ea typeface="Arial" charset="0"/>
                <a:cs typeface="Arial" charset="0"/>
              </a:rPr>
              <a:t>)</a:t>
            </a:r>
          </a:p>
          <a:p>
            <a:pPr indent="-340970" algn="just" defTabSz="764518">
              <a:defRPr/>
            </a:pPr>
            <a:endParaRPr lang="ru-RU" sz="2000" b="1" dirty="0"/>
          </a:p>
          <a:p>
            <a:pPr indent="-340970" algn="just" defTabSz="764518">
              <a:defRPr/>
            </a:pPr>
            <a:endParaRPr lang="ru-RU" sz="2000" dirty="0"/>
          </a:p>
          <a:p>
            <a:pPr indent="-340970" algn="just" defTabSz="764518">
              <a:defRPr/>
            </a:pPr>
            <a:endParaRPr lang="ru-RU" sz="2000" dirty="0"/>
          </a:p>
          <a:p>
            <a:pPr indent="-340970" algn="just" defTabSz="764518">
              <a:defRPr/>
            </a:pPr>
            <a:endParaRPr lang="ru-RU" sz="2000" dirty="0"/>
          </a:p>
          <a:p>
            <a:pPr indent="-340970" algn="just" defTabSz="764518">
              <a:defRPr/>
            </a:pPr>
            <a:endParaRPr lang="ru-RU" sz="2000" dirty="0"/>
          </a:p>
        </p:txBody>
      </p:sp>
      <p:pic>
        <p:nvPicPr>
          <p:cNvPr id="8" name="Рисунок 1" descr="Энергомодель 3аа.jpg"/>
          <p:cNvPicPr>
            <a:picLocks noChangeAspect="1" noChangeArrowheads="1"/>
          </p:cNvPicPr>
          <p:nvPr/>
        </p:nvPicPr>
        <p:blipFill>
          <a:blip r:embed="rId4" cstate="print"/>
          <a:srcRect/>
          <a:stretch>
            <a:fillRect/>
          </a:stretch>
        </p:blipFill>
        <p:spPr bwMode="auto">
          <a:xfrm>
            <a:off x="7644714" y="0"/>
            <a:ext cx="1499286" cy="402721"/>
          </a:xfrm>
          <a:prstGeom prst="rect">
            <a:avLst/>
          </a:prstGeom>
          <a:noFill/>
          <a:ln w="9525">
            <a:noFill/>
            <a:miter lim="800000"/>
            <a:headEnd/>
            <a:tailEnd/>
          </a:ln>
        </p:spPr>
      </p:pic>
      <p:pic>
        <p:nvPicPr>
          <p:cNvPr id="7" name="Рисунок 6" descr="ENERGOMODEL_ENG.eps"/>
          <p:cNvPicPr>
            <a:picLocks noChangeAspect="1"/>
          </p:cNvPicPr>
          <p:nvPr/>
        </p:nvPicPr>
        <p:blipFill>
          <a:blip r:embed="rId5"/>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37252"/>
                                        </p:tgtEl>
                                        <p:attrNameLst>
                                          <p:attrName>style.visibility</p:attrName>
                                        </p:attrNameLst>
                                      </p:cBhvr>
                                      <p:to>
                                        <p:strVal val="visible"/>
                                      </p:to>
                                    </p:set>
                                    <p:animEffect transition="in" filter="strips(downLeft)">
                                      <p:cBhvr>
                                        <p:cTn id="7" dur="500"/>
                                        <p:tgtEl>
                                          <p:spTgt spid="437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6710" y="189034"/>
            <a:ext cx="7886700" cy="373105"/>
          </a:xfrm>
        </p:spPr>
        <p:txBody>
          <a:bodyPr>
            <a:noAutofit/>
          </a:bodyPr>
          <a:lstStyle/>
          <a:p>
            <a:pPr algn="ctr"/>
            <a:r>
              <a:rPr lang="ru-RU" sz="2700" b="1" dirty="0">
                <a:solidFill>
                  <a:srgbClr val="312783"/>
                </a:solidFill>
                <a:effectLst>
                  <a:outerShdw blurRad="38100" dist="38100" dir="2700000" algn="tl">
                    <a:srgbClr val="C0C0C0"/>
                  </a:outerShdw>
                </a:effectLst>
                <a:latin typeface="Arial" charset="0"/>
              </a:rPr>
              <a:t>«</a:t>
            </a:r>
            <a:r>
              <a:rPr lang="en-US" sz="2700" b="1" dirty="0">
                <a:solidFill>
                  <a:srgbClr val="312783"/>
                </a:solidFill>
                <a:effectLst>
                  <a:outerShdw blurRad="38100" dist="38100" dir="2700000" algn="tl">
                    <a:srgbClr val="C0C0C0"/>
                  </a:outerShdw>
                </a:effectLst>
                <a:latin typeface="Arial" charset="0"/>
              </a:rPr>
              <a:t>ENERGOMODEL</a:t>
            </a:r>
            <a:r>
              <a:rPr lang="ru-RU" sz="2700" b="1" dirty="0" smtClean="0">
                <a:solidFill>
                  <a:srgbClr val="312783"/>
                </a:solidFill>
                <a:effectLst>
                  <a:outerShdw blurRad="38100" dist="38100" dir="2700000" algn="tl">
                    <a:srgbClr val="C0C0C0"/>
                  </a:outerShdw>
                </a:effectLst>
                <a:latin typeface="Arial" charset="0"/>
              </a:rPr>
              <a:t>»</a:t>
            </a:r>
            <a:r>
              <a:rPr lang="en-US" sz="2700" b="1" dirty="0">
                <a:solidFill>
                  <a:srgbClr val="312783"/>
                </a:solidFill>
                <a:effectLst>
                  <a:outerShdw blurRad="38100" dist="38100" dir="2700000" algn="tl">
                    <a:srgbClr val="C0C0C0"/>
                  </a:outerShdw>
                </a:effectLst>
                <a:latin typeface="Arial" charset="0"/>
              </a:rPr>
              <a:t> </a:t>
            </a:r>
            <a:r>
              <a:rPr lang="en-US" sz="2700" b="1" dirty="0" smtClean="0">
                <a:solidFill>
                  <a:srgbClr val="312783"/>
                </a:solidFill>
                <a:effectLst>
                  <a:outerShdw blurRad="38100" dist="38100" dir="2700000" algn="tl">
                    <a:srgbClr val="C0C0C0"/>
                  </a:outerShdw>
                </a:effectLst>
                <a:latin typeface="Arial" charset="0"/>
              </a:rPr>
              <a:t>as future key solution</a:t>
            </a:r>
            <a:endParaRPr lang="ru-RU" sz="2700" b="1" dirty="0">
              <a:solidFill>
                <a:srgbClr val="312783"/>
              </a:solidFill>
              <a:effectLst>
                <a:outerShdw blurRad="38100" dist="38100" dir="2700000" algn="tl">
                  <a:srgbClr val="C0C0C0"/>
                </a:outerShdw>
              </a:effectLst>
              <a:latin typeface="Arial" charset="0"/>
            </a:endParaRPr>
          </a:p>
        </p:txBody>
      </p:sp>
      <p:graphicFrame>
        <p:nvGraphicFramePr>
          <p:cNvPr id="5" name="Схема 4"/>
          <p:cNvGraphicFramePr/>
          <p:nvPr>
            <p:extLst>
              <p:ext uri="{D42A27DB-BD31-4B8C-83A1-F6EECF244321}">
                <p14:modId xmlns:p14="http://schemas.microsoft.com/office/powerpoint/2010/main" xmlns="" val="68943001"/>
              </p:ext>
            </p:extLst>
          </p:nvPr>
        </p:nvGraphicFramePr>
        <p:xfrm>
          <a:off x="628650" y="880844"/>
          <a:ext cx="7931785" cy="579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ENERGOMODEL_ENG.eps"/>
          <p:cNvPicPr>
            <a:picLocks noChangeAspect="1"/>
          </p:cNvPicPr>
          <p:nvPr/>
        </p:nvPicPr>
        <p:blipFill>
          <a:blip r:embed="rId7"/>
          <a:stretch>
            <a:fillRect/>
          </a:stretch>
        </p:blipFill>
        <p:spPr>
          <a:xfrm>
            <a:off x="7636476" y="0"/>
            <a:ext cx="1507524" cy="406748"/>
          </a:xfrm>
          <a:prstGeom prst="rect">
            <a:avLst/>
          </a:prstGeom>
        </p:spPr>
      </p:pic>
    </p:spTree>
    <p:extLst>
      <p:ext uri="{BB962C8B-B14F-4D97-AF65-F5344CB8AC3E}">
        <p14:creationId xmlns:p14="http://schemas.microsoft.com/office/powerpoint/2010/main" xmlns="" val="3100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Line 2"/>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30723" name="Rectangle 3"/>
          <p:cNvSpPr>
            <a:spLocks noGrp="1" noChangeArrowheads="1"/>
          </p:cNvSpPr>
          <p:nvPr>
            <p:ph type="title"/>
          </p:nvPr>
        </p:nvSpPr>
        <p:spPr>
          <a:xfrm>
            <a:off x="0" y="277277"/>
            <a:ext cx="9144000" cy="777165"/>
          </a:xfrm>
          <a:noFill/>
        </p:spPr>
        <p:txBody>
          <a:bodyPr lIns="90790" tIns="45393" rIns="90790" bIns="45393">
            <a:noAutofit/>
          </a:bodyPr>
          <a:lstStyle/>
          <a:p>
            <a:pPr marL="340970" indent="-340970" algn="ctr" defTabSz="764518">
              <a:defRPr/>
            </a:pPr>
            <a:r>
              <a:rPr lang="en-US" sz="2400" b="1" dirty="0" smtClean="0">
                <a:solidFill>
                  <a:srgbClr val="312783"/>
                </a:solidFill>
                <a:effectLst>
                  <a:outerShdw blurRad="38100" dist="38100" dir="2700000" algn="tl">
                    <a:srgbClr val="C0C0C0"/>
                  </a:outerShdw>
                </a:effectLst>
                <a:latin typeface="Arial" charset="0"/>
              </a:rPr>
              <a:t>Reference data base of EDDE Automated design</a:t>
            </a:r>
            <a:endParaRPr lang="ru-RU" sz="2400" b="1" dirty="0">
              <a:solidFill>
                <a:srgbClr val="312783"/>
              </a:solidFill>
              <a:effectLst>
                <a:outerShdw blurRad="38100" dist="38100" dir="2700000" algn="tl">
                  <a:srgbClr val="C0C0C0"/>
                </a:outerShdw>
              </a:effectLst>
              <a:latin typeface="Arial" charset="0"/>
            </a:endParaRPr>
          </a:p>
        </p:txBody>
      </p:sp>
      <p:sp>
        <p:nvSpPr>
          <p:cNvPr id="30724" name="Text Box 5"/>
          <p:cNvSpPr txBox="1">
            <a:spLocks noChangeArrowheads="1"/>
          </p:cNvSpPr>
          <p:nvPr/>
        </p:nvSpPr>
        <p:spPr bwMode="auto">
          <a:xfrm>
            <a:off x="76200" y="1331719"/>
            <a:ext cx="8850085" cy="4601783"/>
          </a:xfrm>
          <a:prstGeom prst="rect">
            <a:avLst/>
          </a:prstGeom>
          <a:noFill/>
          <a:ln w="9525">
            <a:noFill/>
            <a:miter lim="800000"/>
            <a:headEnd/>
            <a:tailEnd/>
          </a:ln>
        </p:spPr>
        <p:txBody>
          <a:bodyPr wrap="square" lIns="76718" tIns="38359" rIns="76718" bIns="38359">
            <a:spAutoFit/>
          </a:bodyPr>
          <a:lstStyle/>
          <a:p>
            <a:pPr marL="287693" indent="-287693">
              <a:lnSpc>
                <a:spcPct val="70000"/>
              </a:lnSpc>
              <a:spcBef>
                <a:spcPct val="50000"/>
              </a:spcBef>
            </a:pPr>
            <a:r>
              <a:rPr lang="en-US" sz="2000" dirty="0" smtClean="0">
                <a:solidFill>
                  <a:srgbClr val="312783"/>
                </a:solidFill>
                <a:latin typeface="Arial" charset="0"/>
                <a:ea typeface="Arial" charset="0"/>
                <a:cs typeface="Arial" charset="0"/>
              </a:rPr>
              <a:t>	</a:t>
            </a:r>
          </a:p>
          <a:p>
            <a:pPr marL="287693" indent="-287693">
              <a:lnSpc>
                <a:spcPct val="70000"/>
              </a:lnSpc>
              <a:spcBef>
                <a:spcPct val="50000"/>
              </a:spcBef>
            </a:pPr>
            <a:r>
              <a:rPr lang="en-US" sz="2000" dirty="0">
                <a:solidFill>
                  <a:srgbClr val="312783"/>
                </a:solidFill>
                <a:latin typeface="Arial" charset="0"/>
                <a:ea typeface="Arial" charset="0"/>
                <a:cs typeface="Arial" charset="0"/>
              </a:rPr>
              <a:t>	</a:t>
            </a:r>
            <a:r>
              <a:rPr lang="en-US" sz="2000" dirty="0" smtClean="0">
                <a:solidFill>
                  <a:srgbClr val="312783"/>
                </a:solidFill>
                <a:latin typeface="Arial" charset="0"/>
                <a:ea typeface="Arial" charset="0"/>
                <a:cs typeface="Arial" charset="0"/>
              </a:rPr>
              <a:t>MATERIAL PARAMETERS</a:t>
            </a:r>
          </a:p>
          <a:p>
            <a:pPr marL="287693" indent="-287693">
              <a:lnSpc>
                <a:spcPct val="70000"/>
              </a:lnSpc>
              <a:spcBef>
                <a:spcPct val="50000"/>
              </a:spcBef>
            </a:pPr>
            <a:r>
              <a:rPr lang="en-US" sz="2000" dirty="0" smtClean="0">
                <a:solidFill>
                  <a:srgbClr val="312783"/>
                </a:solidFill>
                <a:latin typeface="Arial" charset="0"/>
                <a:ea typeface="Arial" charset="0"/>
                <a:cs typeface="Arial" charset="0"/>
              </a:rPr>
              <a:t>	(metals and alloys, non-metals, varnishes and glues, other)</a:t>
            </a:r>
            <a:endParaRPr lang="ru-RU" sz="2000" dirty="0">
              <a:solidFill>
                <a:srgbClr val="312783"/>
              </a:solidFill>
              <a:latin typeface="Arial" charset="0"/>
              <a:ea typeface="Arial" charset="0"/>
              <a:cs typeface="Arial" charset="0"/>
            </a:endParaRPr>
          </a:p>
          <a:p>
            <a:pPr marL="287693" indent="-287693">
              <a:lnSpc>
                <a:spcPct val="70000"/>
              </a:lnSpc>
              <a:spcBef>
                <a:spcPct val="50000"/>
              </a:spcBef>
            </a:pPr>
            <a:endParaRPr lang="en-US" sz="2000" dirty="0" smtClean="0">
              <a:solidFill>
                <a:srgbClr val="312783"/>
              </a:solidFill>
              <a:latin typeface="Arial" charset="0"/>
              <a:ea typeface="Arial" charset="0"/>
              <a:cs typeface="Arial" charset="0"/>
            </a:endParaRPr>
          </a:p>
          <a:p>
            <a:pPr marL="287693" indent="-287693">
              <a:lnSpc>
                <a:spcPct val="70000"/>
              </a:lnSpc>
              <a:spcBef>
                <a:spcPct val="50000"/>
              </a:spcBef>
            </a:pPr>
            <a:r>
              <a:rPr lang="en-US" sz="2000" dirty="0" smtClean="0">
                <a:solidFill>
                  <a:srgbClr val="312783"/>
                </a:solidFill>
                <a:latin typeface="Arial" charset="0"/>
                <a:ea typeface="Arial" charset="0"/>
                <a:cs typeface="Arial" charset="0"/>
              </a:rPr>
              <a:t>	PARAMETERS OF ELECTRONIC COMPONENTS (EC)</a:t>
            </a:r>
          </a:p>
          <a:p>
            <a:pPr marL="287693" indent="-287693">
              <a:lnSpc>
                <a:spcPct val="70000"/>
              </a:lnSpc>
              <a:spcBef>
                <a:spcPct val="50000"/>
              </a:spcBef>
            </a:pPr>
            <a:r>
              <a:rPr lang="en-US" sz="2000" dirty="0" smtClean="0">
                <a:solidFill>
                  <a:srgbClr val="312783"/>
                </a:solidFill>
                <a:latin typeface="Arial" charset="0"/>
                <a:ea typeface="Arial" charset="0"/>
                <a:cs typeface="Arial" charset="0"/>
              </a:rPr>
              <a:t>	(Russian and foreign element base)</a:t>
            </a:r>
            <a:endParaRPr lang="ru-RU" sz="2000" dirty="0">
              <a:solidFill>
                <a:srgbClr val="312783"/>
              </a:solidFill>
              <a:latin typeface="Arial" charset="0"/>
              <a:ea typeface="Arial" charset="0"/>
              <a:cs typeface="Arial" charset="0"/>
            </a:endParaRPr>
          </a:p>
          <a:p>
            <a:pPr marL="287693" indent="-287693">
              <a:lnSpc>
                <a:spcPct val="150000"/>
              </a:lnSpc>
              <a:spcBef>
                <a:spcPct val="50000"/>
              </a:spcBef>
            </a:pPr>
            <a:r>
              <a:rPr lang="en-US" sz="2000" dirty="0" smtClean="0">
                <a:solidFill>
                  <a:srgbClr val="312783"/>
                </a:solidFill>
                <a:latin typeface="Arial" charset="0"/>
                <a:ea typeface="Arial" charset="0"/>
                <a:cs typeface="Arial" charset="0"/>
              </a:rPr>
              <a:t>	</a:t>
            </a:r>
            <a:r>
              <a:rPr lang="en-US" sz="2000" dirty="0">
                <a:solidFill>
                  <a:srgbClr val="312783"/>
                </a:solidFill>
                <a:latin typeface="Arial" charset="0"/>
                <a:ea typeface="Arial" charset="0"/>
                <a:cs typeface="Arial" charset="0"/>
              </a:rPr>
              <a:t>MODELS OF EC </a:t>
            </a:r>
            <a:r>
              <a:rPr lang="en-US" sz="2000" dirty="0" smtClean="0">
                <a:solidFill>
                  <a:srgbClr val="312783"/>
                </a:solidFill>
                <a:latin typeface="Arial" charset="0"/>
                <a:ea typeface="Arial" charset="0"/>
                <a:cs typeface="Arial" charset="0"/>
              </a:rPr>
              <a:t>INSTALLATION ON THE PRINTING BOARD</a:t>
            </a:r>
            <a:endParaRPr lang="ru-RU" sz="2000" dirty="0">
              <a:solidFill>
                <a:srgbClr val="312783"/>
              </a:solidFill>
              <a:latin typeface="Arial" charset="0"/>
              <a:ea typeface="Arial" charset="0"/>
              <a:cs typeface="Arial" charset="0"/>
            </a:endParaRPr>
          </a:p>
          <a:p>
            <a:pPr marL="287693" indent="-287693">
              <a:lnSpc>
                <a:spcPct val="150000"/>
              </a:lnSpc>
              <a:spcBef>
                <a:spcPct val="50000"/>
              </a:spcBef>
            </a:pPr>
            <a:r>
              <a:rPr lang="en-US" sz="2000" dirty="0" smtClean="0">
                <a:solidFill>
                  <a:srgbClr val="312783"/>
                </a:solidFill>
                <a:latin typeface="Arial" charset="0"/>
                <a:ea typeface="Arial" charset="0"/>
                <a:cs typeface="Arial" charset="0"/>
              </a:rPr>
              <a:t>	MODELS OF THE EC EFFICIENCY </a:t>
            </a:r>
            <a:r>
              <a:rPr lang="en-US" sz="2000" dirty="0">
                <a:solidFill>
                  <a:srgbClr val="312783"/>
                </a:solidFill>
                <a:latin typeface="Arial" charset="0"/>
                <a:ea typeface="Arial" charset="0"/>
                <a:cs typeface="Arial" charset="0"/>
              </a:rPr>
              <a:t>INDICATORS ANALYSIS</a:t>
            </a:r>
          </a:p>
          <a:p>
            <a:pPr marL="287693" indent="-287693">
              <a:lnSpc>
                <a:spcPct val="150000"/>
              </a:lnSpc>
              <a:spcBef>
                <a:spcPct val="50000"/>
              </a:spcBef>
            </a:pPr>
            <a:r>
              <a:rPr lang="en-US" sz="2000" dirty="0" smtClean="0">
                <a:solidFill>
                  <a:srgbClr val="312783"/>
                </a:solidFill>
                <a:latin typeface="Arial" charset="0"/>
                <a:ea typeface="Arial" charset="0"/>
                <a:cs typeface="Arial" charset="0"/>
              </a:rPr>
              <a:t>	EC WORKING CARDS</a:t>
            </a:r>
            <a:endParaRPr lang="en-US" sz="2000" dirty="0">
              <a:solidFill>
                <a:srgbClr val="312783"/>
              </a:solidFill>
              <a:latin typeface="Arial" charset="0"/>
              <a:ea typeface="Arial" charset="0"/>
              <a:cs typeface="Arial" charset="0"/>
            </a:endParaRPr>
          </a:p>
          <a:p>
            <a:pPr marL="287693" indent="-287693">
              <a:lnSpc>
                <a:spcPct val="150000"/>
              </a:lnSpc>
              <a:spcBef>
                <a:spcPct val="50000"/>
              </a:spcBef>
            </a:pPr>
            <a:r>
              <a:rPr lang="en-US" sz="2000" dirty="0" smtClean="0">
                <a:solidFill>
                  <a:srgbClr val="312783"/>
                </a:solidFill>
                <a:latin typeface="Arial" charset="0"/>
                <a:ea typeface="Arial" charset="0"/>
                <a:cs typeface="Arial" charset="0"/>
              </a:rPr>
              <a:t>	ADDITIONAL DIRECTORS AND TABLES</a:t>
            </a:r>
            <a:endParaRPr lang="ru-RU" sz="2000" dirty="0">
              <a:solidFill>
                <a:srgbClr val="312783"/>
              </a:solidFill>
              <a:latin typeface="Arial" charset="0"/>
              <a:ea typeface="Arial" charset="0"/>
              <a:cs typeface="Arial" charset="0"/>
            </a:endParaRPr>
          </a:p>
        </p:txBody>
      </p:sp>
      <p:pic>
        <p:nvPicPr>
          <p:cNvPr id="6" name="Рисунок 1" descr="Энергомодель 3аа.jpg"/>
          <p:cNvPicPr>
            <a:picLocks noChangeAspect="1" noChangeArrowheads="1"/>
          </p:cNvPicPr>
          <p:nvPr/>
        </p:nvPicPr>
        <p:blipFill>
          <a:blip r:embed="rId3" cstate="print"/>
          <a:srcRect/>
          <a:stretch>
            <a:fillRect/>
          </a:stretch>
        </p:blipFill>
        <p:spPr bwMode="auto">
          <a:xfrm>
            <a:off x="7644714" y="0"/>
            <a:ext cx="1499286" cy="402721"/>
          </a:xfrm>
          <a:prstGeom prst="rect">
            <a:avLst/>
          </a:prstGeom>
          <a:noFill/>
          <a:ln w="9525">
            <a:noFill/>
            <a:miter lim="800000"/>
            <a:headEnd/>
            <a:tailEnd/>
          </a:ln>
        </p:spPr>
      </p:pic>
      <p:pic>
        <p:nvPicPr>
          <p:cNvPr id="7" name="Рисунок 6" descr="ENERGOMODEL_ENG.eps"/>
          <p:cNvPicPr>
            <a:picLocks noChangeAspect="1"/>
          </p:cNvPicPr>
          <p:nvPr/>
        </p:nvPicPr>
        <p:blipFill>
          <a:blip r:embed="rId4"/>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strips(downLeft)">
                                      <p:cBhvr>
                                        <p:cTn id="7" dur="500"/>
                                        <p:tgtEl>
                                          <p:spTgt spid="374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58497"/>
            <a:ext cx="154999" cy="662243"/>
          </a:xfrm>
          <a:prstGeom prst="rect">
            <a:avLst/>
          </a:prstGeom>
          <a:noFill/>
          <a:ln w="9525">
            <a:noFill/>
            <a:miter lim="800000"/>
            <a:headEnd/>
            <a:tailEnd/>
          </a:ln>
        </p:spPr>
        <p:txBody>
          <a:bodyPr wrap="none" lIns="76718" tIns="38359" rIns="76718" bIns="38359" anchor="ctr">
            <a:spAutoFit/>
          </a:bodyPr>
          <a:lstStyle/>
          <a:p>
            <a:endParaRPr lang="ru-RU" sz="2000" dirty="0"/>
          </a:p>
          <a:p>
            <a:pPr eaLnBrk="0" hangingPunct="0"/>
            <a:endParaRPr lang="ru-RU" dirty="0"/>
          </a:p>
        </p:txBody>
      </p:sp>
      <p:sp>
        <p:nvSpPr>
          <p:cNvPr id="36867" name="Rectangle 3"/>
          <p:cNvSpPr>
            <a:spLocks noGrp="1" noChangeArrowheads="1"/>
          </p:cNvSpPr>
          <p:nvPr>
            <p:ph idx="4294967295"/>
          </p:nvPr>
        </p:nvSpPr>
        <p:spPr>
          <a:xfrm>
            <a:off x="497424" y="434402"/>
            <a:ext cx="8149154" cy="5190373"/>
          </a:xfrm>
        </p:spPr>
        <p:txBody>
          <a:bodyPr/>
          <a:lstStyle/>
          <a:p>
            <a:pPr algn="ctr" defTabSz="764518">
              <a:spcBef>
                <a:spcPct val="0"/>
              </a:spcBef>
              <a:buNone/>
            </a:pPr>
            <a:endParaRPr lang="ru-RU" sz="4200" b="1" dirty="0" smtClean="0">
              <a:solidFill>
                <a:srgbClr val="000099"/>
              </a:solidFill>
            </a:endParaRPr>
          </a:p>
          <a:p>
            <a:pPr algn="ctr" defTabSz="764518">
              <a:spcBef>
                <a:spcPct val="0"/>
              </a:spcBef>
              <a:buNone/>
            </a:pPr>
            <a:endParaRPr lang="ru-RU" sz="4200" b="1" dirty="0" smtClean="0">
              <a:solidFill>
                <a:srgbClr val="000099"/>
              </a:solidFill>
            </a:endParaRPr>
          </a:p>
          <a:p>
            <a:pPr algn="ctr" defTabSz="764518">
              <a:spcBef>
                <a:spcPct val="0"/>
              </a:spcBef>
              <a:buNone/>
            </a:pPr>
            <a:endParaRPr lang="ru-RU" sz="4200" dirty="0" smtClean="0"/>
          </a:p>
        </p:txBody>
      </p:sp>
      <p:sp>
        <p:nvSpPr>
          <p:cNvPr id="36868" name="Rectangle 6"/>
          <p:cNvSpPr>
            <a:spLocks noChangeArrowheads="1"/>
          </p:cNvSpPr>
          <p:nvPr/>
        </p:nvSpPr>
        <p:spPr bwMode="auto">
          <a:xfrm>
            <a:off x="193070" y="4808483"/>
            <a:ext cx="154999" cy="354466"/>
          </a:xfrm>
          <a:prstGeom prst="rect">
            <a:avLst/>
          </a:prstGeom>
          <a:noFill/>
          <a:ln w="9525">
            <a:noFill/>
            <a:miter lim="800000"/>
            <a:headEnd/>
            <a:tailEnd/>
          </a:ln>
        </p:spPr>
        <p:txBody>
          <a:bodyPr wrap="none" lIns="76718" tIns="38359" rIns="76718" bIns="38359" anchor="ctr">
            <a:spAutoFit/>
          </a:bodyPr>
          <a:lstStyle/>
          <a:p>
            <a:endParaRPr lang="ru-RU"/>
          </a:p>
        </p:txBody>
      </p:sp>
      <p:sp>
        <p:nvSpPr>
          <p:cNvPr id="36869" name="Rectangle 7"/>
          <p:cNvSpPr>
            <a:spLocks noChangeArrowheads="1"/>
          </p:cNvSpPr>
          <p:nvPr/>
        </p:nvSpPr>
        <p:spPr bwMode="auto">
          <a:xfrm>
            <a:off x="0" y="2637795"/>
            <a:ext cx="154999" cy="354466"/>
          </a:xfrm>
          <a:prstGeom prst="rect">
            <a:avLst/>
          </a:prstGeom>
          <a:noFill/>
          <a:ln w="9525">
            <a:noFill/>
            <a:miter lim="800000"/>
            <a:headEnd/>
            <a:tailEnd/>
          </a:ln>
        </p:spPr>
        <p:txBody>
          <a:bodyPr wrap="none" lIns="76718" tIns="38359" rIns="76718" bIns="38359" anchor="ctr">
            <a:spAutoFit/>
          </a:bodyPr>
          <a:lstStyle/>
          <a:p>
            <a:endParaRPr lang="ru-RU"/>
          </a:p>
        </p:txBody>
      </p:sp>
      <p:pic>
        <p:nvPicPr>
          <p:cNvPr id="36870" name="Picture 9"/>
          <p:cNvPicPr>
            <a:picLocks noChangeAspect="1" noChangeArrowheads="1"/>
          </p:cNvPicPr>
          <p:nvPr/>
        </p:nvPicPr>
        <p:blipFill>
          <a:blip r:embed="rId3" cstate="print"/>
          <a:srcRect/>
          <a:stretch>
            <a:fillRect/>
          </a:stretch>
        </p:blipFill>
        <p:spPr bwMode="auto">
          <a:xfrm>
            <a:off x="497424" y="449644"/>
            <a:ext cx="8287690" cy="6060013"/>
          </a:xfrm>
          <a:prstGeom prst="rect">
            <a:avLst/>
          </a:prstGeom>
          <a:noFill/>
          <a:ln w="9525">
            <a:noFill/>
            <a:miter lim="800000"/>
            <a:headEnd/>
            <a:tailEnd/>
          </a:ln>
        </p:spPr>
      </p:pic>
      <p:pic>
        <p:nvPicPr>
          <p:cNvPr id="7" name="Рисунок 1" descr="Энергомодель 3аа.jpg"/>
          <p:cNvPicPr>
            <a:picLocks noChangeAspect="1" noChangeArrowheads="1"/>
          </p:cNvPicPr>
          <p:nvPr/>
        </p:nvPicPr>
        <p:blipFill>
          <a:blip r:embed="rId4" cstate="print"/>
          <a:srcRect/>
          <a:stretch>
            <a:fillRect/>
          </a:stretch>
        </p:blipFill>
        <p:spPr bwMode="auto">
          <a:xfrm>
            <a:off x="7644714" y="0"/>
            <a:ext cx="1499286" cy="402721"/>
          </a:xfrm>
          <a:prstGeom prst="rect">
            <a:avLst/>
          </a:prstGeom>
          <a:noFill/>
          <a:ln w="9525">
            <a:noFill/>
            <a:miter lim="800000"/>
            <a:headEnd/>
            <a:tailEnd/>
          </a:ln>
        </p:spPr>
      </p:pic>
      <p:pic>
        <p:nvPicPr>
          <p:cNvPr id="8" name="Рисунок 7" descr="ENERGOMODEL_ENG.eps"/>
          <p:cNvPicPr>
            <a:picLocks noChangeAspect="1"/>
          </p:cNvPicPr>
          <p:nvPr/>
        </p:nvPicPr>
        <p:blipFill>
          <a:blip r:embed="rId5"/>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08857" y="1066242"/>
            <a:ext cx="8860972" cy="2036010"/>
          </a:xfrm>
        </p:spPr>
        <p:txBody>
          <a:bodyPr>
            <a:noAutofit/>
          </a:bodyPr>
          <a:lstStyle/>
          <a:p>
            <a:pPr>
              <a:defRPr/>
            </a:pPr>
            <a:r>
              <a:rPr lang="en-US" sz="1800" b="1" dirty="0" smtClean="0">
                <a:solidFill>
                  <a:srgbClr val="312783"/>
                </a:solidFill>
                <a:latin typeface="Times New Roman" pitchFamily="18" charset="0"/>
              </a:rPr>
              <a:t>automation of  non-standard EDIE structures </a:t>
            </a:r>
            <a:r>
              <a:rPr lang="en-US" sz="1800" b="1" dirty="0">
                <a:solidFill>
                  <a:srgbClr val="312783"/>
                </a:solidFill>
                <a:latin typeface="Times New Roman" pitchFamily="18" charset="0"/>
              </a:rPr>
              <a:t>designing with </a:t>
            </a:r>
            <a:r>
              <a:rPr lang="en-US" sz="1800" b="1" dirty="0" smtClean="0">
                <a:solidFill>
                  <a:srgbClr val="312783"/>
                </a:solidFill>
                <a:latin typeface="Times New Roman" pitchFamily="18" charset="0"/>
              </a:rPr>
              <a:t>regard to their thermal conditions;</a:t>
            </a:r>
            <a:endParaRPr lang="ru-RU" sz="1800" b="1" dirty="0" smtClean="0">
              <a:solidFill>
                <a:srgbClr val="312783"/>
              </a:solidFill>
              <a:latin typeface="Times New Roman" pitchFamily="18" charset="0"/>
            </a:endParaRPr>
          </a:p>
          <a:p>
            <a:pPr>
              <a:lnSpc>
                <a:spcPct val="80000"/>
              </a:lnSpc>
              <a:defRPr/>
            </a:pPr>
            <a:r>
              <a:rPr lang="en-US" sz="1800" b="1" dirty="0" smtClean="0">
                <a:solidFill>
                  <a:srgbClr val="312783"/>
                </a:solidFill>
                <a:latin typeface="Times New Roman" pitchFamily="18" charset="0"/>
              </a:rPr>
              <a:t>analysis of stationary and non-stationary thermal modes of EDIE;</a:t>
            </a:r>
            <a:endParaRPr lang="ru-RU" sz="1800" b="1" dirty="0" smtClean="0">
              <a:solidFill>
                <a:srgbClr val="312783"/>
              </a:solidFill>
              <a:latin typeface="Times New Roman" pitchFamily="18" charset="0"/>
            </a:endParaRPr>
          </a:p>
          <a:p>
            <a:pPr>
              <a:lnSpc>
                <a:spcPct val="80000"/>
              </a:lnSpc>
              <a:defRPr/>
            </a:pPr>
            <a:r>
              <a:rPr lang="en-US" sz="1800" b="1" dirty="0" smtClean="0">
                <a:solidFill>
                  <a:srgbClr val="312783"/>
                </a:solidFill>
                <a:latin typeface="Times New Roman" pitchFamily="18" charset="0"/>
              </a:rPr>
              <a:t>determination of the temperature of selected isothermal volumes, EC temperatures, temperature fields and integral temperatures;</a:t>
            </a:r>
            <a:endParaRPr lang="en-US" sz="1800" b="1" dirty="0">
              <a:solidFill>
                <a:srgbClr val="312783"/>
              </a:solidFill>
              <a:latin typeface="Times New Roman" pitchFamily="18" charset="0"/>
            </a:endParaRPr>
          </a:p>
          <a:p>
            <a:pPr>
              <a:lnSpc>
                <a:spcPct val="80000"/>
              </a:lnSpc>
              <a:defRPr/>
            </a:pPr>
            <a:r>
              <a:rPr lang="en-US" sz="1800" b="1" dirty="0" smtClean="0">
                <a:solidFill>
                  <a:srgbClr val="312783"/>
                </a:solidFill>
                <a:latin typeface="Times New Roman" pitchFamily="18" charset="0"/>
              </a:rPr>
              <a:t>current database application with reference geometric and thermal parameters of EC and structural materials;</a:t>
            </a:r>
            <a:endParaRPr lang="ru-RU" sz="1800" b="1" dirty="0" smtClean="0">
              <a:solidFill>
                <a:srgbClr val="312783"/>
              </a:solidFill>
              <a:latin typeface="Times New Roman" pitchFamily="18" charset="0"/>
            </a:endParaRPr>
          </a:p>
          <a:p>
            <a:pPr>
              <a:lnSpc>
                <a:spcPct val="80000"/>
              </a:lnSpc>
              <a:defRPr/>
            </a:pPr>
            <a:r>
              <a:rPr lang="en-US" sz="1800" b="1" dirty="0" smtClean="0">
                <a:solidFill>
                  <a:srgbClr val="312783"/>
                </a:solidFill>
                <a:latin typeface="Times New Roman" pitchFamily="18" charset="0"/>
              </a:rPr>
              <a:t>graphical input of in-data for constructions.</a:t>
            </a:r>
            <a:endParaRPr lang="ru-RU" sz="1800" b="1" dirty="0" smtClean="0">
              <a:solidFill>
                <a:srgbClr val="312783"/>
              </a:solidFill>
              <a:latin typeface="Times New Roman" pitchFamily="18" charset="0"/>
            </a:endParaRPr>
          </a:p>
        </p:txBody>
      </p:sp>
      <p:sp>
        <p:nvSpPr>
          <p:cNvPr id="277514" name="Line 10"/>
          <p:cNvSpPr>
            <a:spLocks noChangeShapeType="1"/>
          </p:cNvSpPr>
          <p:nvPr/>
        </p:nvSpPr>
        <p:spPr bwMode="auto">
          <a:xfrm>
            <a:off x="8037872" y="6468491"/>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pic>
        <p:nvPicPr>
          <p:cNvPr id="277515" name="Picture 11"/>
          <p:cNvPicPr>
            <a:picLocks noChangeAspect="1" noChangeArrowheads="1"/>
          </p:cNvPicPr>
          <p:nvPr/>
        </p:nvPicPr>
        <p:blipFill>
          <a:blip r:embed="rId3" cstate="print"/>
          <a:srcRect/>
          <a:stretch>
            <a:fillRect/>
          </a:stretch>
        </p:blipFill>
        <p:spPr bwMode="auto">
          <a:xfrm>
            <a:off x="557758" y="3608571"/>
            <a:ext cx="2115723" cy="2281599"/>
          </a:xfrm>
          <a:prstGeom prst="rect">
            <a:avLst/>
          </a:prstGeom>
          <a:noFill/>
          <a:ln w="9525">
            <a:noFill/>
            <a:miter lim="800000"/>
            <a:headEnd/>
            <a:tailEnd/>
          </a:ln>
        </p:spPr>
      </p:pic>
      <p:pic>
        <p:nvPicPr>
          <p:cNvPr id="277516" name="Picture 12"/>
          <p:cNvPicPr>
            <a:picLocks noChangeAspect="1" noChangeArrowheads="1"/>
          </p:cNvPicPr>
          <p:nvPr/>
        </p:nvPicPr>
        <p:blipFill>
          <a:blip r:embed="rId4" cstate="print"/>
          <a:srcRect/>
          <a:stretch>
            <a:fillRect/>
          </a:stretch>
        </p:blipFill>
        <p:spPr bwMode="auto">
          <a:xfrm>
            <a:off x="2869232" y="3848878"/>
            <a:ext cx="2981856" cy="2004321"/>
          </a:xfrm>
          <a:prstGeom prst="rect">
            <a:avLst/>
          </a:prstGeom>
          <a:noFill/>
          <a:ln w="9525">
            <a:noFill/>
            <a:miter lim="800000"/>
            <a:headEnd/>
            <a:tailEnd/>
          </a:ln>
        </p:spPr>
      </p:pic>
      <p:pic>
        <p:nvPicPr>
          <p:cNvPr id="277517" name="Picture 13"/>
          <p:cNvPicPr>
            <a:picLocks noChangeAspect="1" noChangeArrowheads="1"/>
          </p:cNvPicPr>
          <p:nvPr/>
        </p:nvPicPr>
        <p:blipFill>
          <a:blip r:embed="rId5" cstate="print"/>
          <a:srcRect/>
          <a:stretch>
            <a:fillRect/>
          </a:stretch>
        </p:blipFill>
        <p:spPr bwMode="auto">
          <a:xfrm>
            <a:off x="5910081" y="4028448"/>
            <a:ext cx="2920181" cy="1820789"/>
          </a:xfrm>
          <a:prstGeom prst="rect">
            <a:avLst/>
          </a:prstGeom>
          <a:noFill/>
          <a:ln w="9525">
            <a:noFill/>
            <a:miter lim="800000"/>
            <a:headEnd/>
            <a:tailEnd/>
          </a:ln>
        </p:spPr>
      </p:pic>
      <p:sp>
        <p:nvSpPr>
          <p:cNvPr id="277518" name="Rectangle 14"/>
          <p:cNvSpPr>
            <a:spLocks noGrp="1" noChangeArrowheads="1"/>
          </p:cNvSpPr>
          <p:nvPr>
            <p:ph type="title"/>
          </p:nvPr>
        </p:nvSpPr>
        <p:spPr>
          <a:xfrm>
            <a:off x="15785" y="361905"/>
            <a:ext cx="8954043" cy="681079"/>
          </a:xfrm>
        </p:spPr>
        <p:txBody>
          <a:bodyPr>
            <a:noAutofit/>
          </a:bodyPr>
          <a:lstStyle/>
          <a:p>
            <a:pPr algn="ctr">
              <a:defRPr/>
            </a:pPr>
            <a:r>
              <a:rPr lang="en-US" sz="2400" b="1" dirty="0" err="1" smtClean="0">
                <a:solidFill>
                  <a:srgbClr val="FF0000"/>
                </a:solidFill>
                <a:effectLst>
                  <a:outerShdw blurRad="38100" dist="38100" dir="2700000" algn="tl">
                    <a:srgbClr val="C0C0C0"/>
                  </a:outerShdw>
                </a:effectLst>
                <a:latin typeface="Arial" charset="0"/>
              </a:rPr>
              <a:t>Energomodel</a:t>
            </a:r>
            <a:r>
              <a:rPr lang="en-US" sz="2400" b="1" dirty="0" smtClean="0">
                <a:solidFill>
                  <a:srgbClr val="FF0000"/>
                </a:solidFill>
                <a:effectLst>
                  <a:outerShdw blurRad="38100" dist="38100" dir="2700000" algn="tl">
                    <a:srgbClr val="C0C0C0"/>
                  </a:outerShdw>
                </a:effectLst>
                <a:latin typeface="Arial" charset="0"/>
              </a:rPr>
              <a:t>-t</a:t>
            </a:r>
            <a:r>
              <a:rPr lang="ru-RU" sz="2400" b="1" dirty="0" smtClean="0">
                <a:effectLst>
                  <a:outerShdw blurRad="38100" dist="38100" dir="2700000" algn="tl">
                    <a:srgbClr val="C0C0C0"/>
                  </a:outerShdw>
                </a:effectLst>
                <a:latin typeface="Arial" charset="0"/>
              </a:rPr>
              <a:t>: </a:t>
            </a:r>
            <a:r>
              <a:rPr lang="en-US" sz="2400" b="1" dirty="0" smtClean="0">
                <a:solidFill>
                  <a:srgbClr val="312783"/>
                </a:solidFill>
                <a:effectLst>
                  <a:outerShdw blurRad="38100" dist="38100" dir="2700000" algn="tl">
                    <a:srgbClr val="C0C0C0"/>
                  </a:outerShdw>
                </a:effectLst>
                <a:latin typeface="Arial" charset="0"/>
              </a:rPr>
              <a:t>analysis and thermal descriptions of EDIE constructions</a:t>
            </a:r>
            <a:endParaRPr lang="ru-RU" sz="2400" b="1" dirty="0" smtClean="0">
              <a:solidFill>
                <a:srgbClr val="312783"/>
              </a:solidFill>
              <a:effectLst>
                <a:outerShdw blurRad="38100" dist="38100" dir="2700000" algn="tl">
                  <a:srgbClr val="C0C0C0"/>
                </a:outerShdw>
              </a:effectLst>
              <a:latin typeface="Arial" charset="0"/>
            </a:endParaRPr>
          </a:p>
        </p:txBody>
      </p:sp>
      <p:sp>
        <p:nvSpPr>
          <p:cNvPr id="277519" name="Rectangle 15"/>
          <p:cNvSpPr>
            <a:spLocks noChangeArrowheads="1"/>
          </p:cNvSpPr>
          <p:nvPr/>
        </p:nvSpPr>
        <p:spPr bwMode="auto">
          <a:xfrm>
            <a:off x="1072876" y="3431338"/>
            <a:ext cx="6290012" cy="354466"/>
          </a:xfrm>
          <a:prstGeom prst="rect">
            <a:avLst/>
          </a:prstGeom>
          <a:noFill/>
          <a:ln w="9525">
            <a:noFill/>
            <a:miter lim="800000"/>
            <a:headEnd/>
            <a:tailEnd/>
          </a:ln>
          <a:effectLst/>
        </p:spPr>
        <p:txBody>
          <a:bodyPr wrap="none" lIns="76718" tIns="38359" rIns="76718" bIns="38359" anchor="ctr">
            <a:spAutoFit/>
          </a:bodyPr>
          <a:lstStyle/>
          <a:p>
            <a:pPr>
              <a:defRPr/>
            </a:pPr>
            <a:r>
              <a:rPr lang="en-US" b="1" dirty="0" smtClean="0">
                <a:solidFill>
                  <a:schemeClr val="tx2"/>
                </a:solidFill>
                <a:effectLst>
                  <a:outerShdw blurRad="38100" dist="38100" dir="2700000" algn="tl">
                    <a:srgbClr val="C0C0C0"/>
                  </a:outerShdw>
                </a:effectLst>
              </a:rPr>
              <a:t>Thermal models of typical structures, synthesized automatically:</a:t>
            </a:r>
            <a:endParaRPr lang="ru-RU" b="1" dirty="0">
              <a:solidFill>
                <a:schemeClr val="tx2"/>
              </a:solidFill>
              <a:effectLst>
                <a:outerShdw blurRad="38100" dist="38100" dir="2700000" algn="tl">
                  <a:srgbClr val="C0C0C0"/>
                </a:outerShdw>
              </a:effectLst>
            </a:endParaRPr>
          </a:p>
        </p:txBody>
      </p:sp>
      <p:sp>
        <p:nvSpPr>
          <p:cNvPr id="277520" name="Rectangle 16"/>
          <p:cNvSpPr>
            <a:spLocks noChangeArrowheads="1"/>
          </p:cNvSpPr>
          <p:nvPr/>
        </p:nvSpPr>
        <p:spPr bwMode="auto">
          <a:xfrm>
            <a:off x="557757" y="5799421"/>
            <a:ext cx="1740561" cy="354466"/>
          </a:xfrm>
          <a:prstGeom prst="rect">
            <a:avLst/>
          </a:prstGeom>
          <a:noFill/>
          <a:ln w="9525">
            <a:noFill/>
            <a:miter lim="800000"/>
            <a:headEnd/>
            <a:tailEnd/>
          </a:ln>
          <a:effectLst/>
        </p:spPr>
        <p:txBody>
          <a:bodyPr wrap="none" lIns="76718" tIns="38359" rIns="76718" bIns="38359" anchor="ctr">
            <a:spAutoFit/>
          </a:bodyPr>
          <a:lstStyle/>
          <a:p>
            <a:pPr marL="0" lvl="1">
              <a:defRPr/>
            </a:pPr>
            <a:r>
              <a:rPr lang="en-US" b="1" dirty="0" smtClean="0">
                <a:solidFill>
                  <a:schemeClr val="accent1"/>
                </a:solidFill>
                <a:effectLst>
                  <a:outerShdw blurRad="38100" dist="38100" dir="2700000" algn="tl">
                    <a:srgbClr val="C0C0C0"/>
                  </a:outerShdw>
                </a:effectLst>
              </a:rPr>
              <a:t>high-rise cabinet</a:t>
            </a:r>
            <a:endParaRPr lang="ru-RU" b="1" dirty="0" smtClean="0">
              <a:solidFill>
                <a:schemeClr val="accent1"/>
              </a:solidFill>
              <a:effectLst>
                <a:outerShdw blurRad="38100" dist="38100" dir="2700000" algn="tl">
                  <a:srgbClr val="C0C0C0"/>
                </a:outerShdw>
              </a:effectLst>
            </a:endParaRPr>
          </a:p>
        </p:txBody>
      </p:sp>
      <p:sp>
        <p:nvSpPr>
          <p:cNvPr id="277521" name="Rectangle 17"/>
          <p:cNvSpPr>
            <a:spLocks noChangeArrowheads="1"/>
          </p:cNvSpPr>
          <p:nvPr/>
        </p:nvSpPr>
        <p:spPr bwMode="auto">
          <a:xfrm>
            <a:off x="3294254" y="5799421"/>
            <a:ext cx="1847257" cy="354466"/>
          </a:xfrm>
          <a:prstGeom prst="rect">
            <a:avLst/>
          </a:prstGeom>
          <a:noFill/>
          <a:ln w="9525">
            <a:noFill/>
            <a:miter lim="800000"/>
            <a:headEnd/>
            <a:tailEnd/>
          </a:ln>
          <a:effectLst/>
        </p:spPr>
        <p:txBody>
          <a:bodyPr wrap="none" lIns="76718" tIns="38359" rIns="76718" bIns="38359" anchor="ctr">
            <a:spAutoFit/>
          </a:bodyPr>
          <a:lstStyle/>
          <a:p>
            <a:pPr>
              <a:defRPr/>
            </a:pPr>
            <a:r>
              <a:rPr lang="en-US" b="1" dirty="0" smtClean="0">
                <a:solidFill>
                  <a:schemeClr val="accent1"/>
                </a:solidFill>
                <a:effectLst>
                  <a:outerShdw blurRad="38100" dist="38100" dir="2700000" algn="tl">
                    <a:srgbClr val="C0C0C0"/>
                  </a:outerShdw>
                </a:effectLst>
              </a:rPr>
              <a:t>cassette type unit</a:t>
            </a:r>
            <a:endParaRPr lang="ru-RU" b="1" dirty="0">
              <a:solidFill>
                <a:schemeClr val="accent1"/>
              </a:solidFill>
              <a:effectLst>
                <a:outerShdw blurRad="38100" dist="38100" dir="2700000" algn="tl">
                  <a:srgbClr val="C0C0C0"/>
                </a:outerShdw>
              </a:effectLst>
            </a:endParaRPr>
          </a:p>
        </p:txBody>
      </p:sp>
      <p:sp>
        <p:nvSpPr>
          <p:cNvPr id="277522" name="Rectangle 18"/>
          <p:cNvSpPr>
            <a:spLocks noChangeArrowheads="1"/>
          </p:cNvSpPr>
          <p:nvPr/>
        </p:nvSpPr>
        <p:spPr bwMode="auto">
          <a:xfrm>
            <a:off x="6335103" y="5799421"/>
            <a:ext cx="1400468" cy="354466"/>
          </a:xfrm>
          <a:prstGeom prst="rect">
            <a:avLst/>
          </a:prstGeom>
          <a:noFill/>
          <a:ln w="9525">
            <a:noFill/>
            <a:miter lim="800000"/>
            <a:headEnd/>
            <a:tailEnd/>
          </a:ln>
          <a:effectLst/>
        </p:spPr>
        <p:txBody>
          <a:bodyPr wrap="none" lIns="76718" tIns="38359" rIns="76718" bIns="38359" anchor="ctr">
            <a:spAutoFit/>
          </a:bodyPr>
          <a:lstStyle/>
          <a:p>
            <a:pPr>
              <a:defRPr/>
            </a:pPr>
            <a:r>
              <a:rPr lang="en-US" b="1" dirty="0" smtClean="0">
                <a:solidFill>
                  <a:schemeClr val="accent1"/>
                </a:solidFill>
                <a:effectLst>
                  <a:outerShdw blurRad="38100" dist="38100" dir="2700000" algn="tl">
                    <a:srgbClr val="C0C0C0"/>
                  </a:outerShdw>
                </a:effectLst>
              </a:rPr>
              <a:t>modular unit</a:t>
            </a:r>
            <a:endParaRPr lang="ru-RU" b="1" dirty="0">
              <a:solidFill>
                <a:schemeClr val="accent1"/>
              </a:solidFill>
              <a:effectLst>
                <a:outerShdw blurRad="38100" dist="38100" dir="2700000" algn="tl">
                  <a:srgbClr val="C0C0C0"/>
                </a:outerShdw>
              </a:effectLst>
            </a:endParaRPr>
          </a:p>
        </p:txBody>
      </p:sp>
      <p:pic>
        <p:nvPicPr>
          <p:cNvPr id="13" name="Рисунок 1" descr="Энергомодель 3аа.jpg"/>
          <p:cNvPicPr>
            <a:picLocks noChangeAspect="1" noChangeArrowheads="1"/>
          </p:cNvPicPr>
          <p:nvPr/>
        </p:nvPicPr>
        <p:blipFill>
          <a:blip r:embed="rId6" cstate="print"/>
          <a:srcRect/>
          <a:stretch>
            <a:fillRect/>
          </a:stretch>
        </p:blipFill>
        <p:spPr bwMode="auto">
          <a:xfrm>
            <a:off x="7644714" y="0"/>
            <a:ext cx="1499286" cy="402721"/>
          </a:xfrm>
          <a:prstGeom prst="rect">
            <a:avLst/>
          </a:prstGeom>
          <a:noFill/>
          <a:ln w="9525">
            <a:noFill/>
            <a:miter lim="800000"/>
            <a:headEnd/>
            <a:tailEnd/>
          </a:ln>
        </p:spPr>
      </p:pic>
      <p:pic>
        <p:nvPicPr>
          <p:cNvPr id="14" name="Рисунок 13" descr="ENERGOMODEL_ENG.eps"/>
          <p:cNvPicPr>
            <a:picLocks noChangeAspect="1"/>
          </p:cNvPicPr>
          <p:nvPr/>
        </p:nvPicPr>
        <p:blipFill>
          <a:blip r:embed="rId7"/>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19"/>
                                        </p:tgtEl>
                                        <p:attrNameLst>
                                          <p:attrName>style.visibility</p:attrName>
                                        </p:attrNameLst>
                                      </p:cBhvr>
                                      <p:to>
                                        <p:strVal val="visible"/>
                                      </p:to>
                                    </p:set>
                                    <p:anim calcmode="lin" valueType="num">
                                      <p:cBhvr additive="base">
                                        <p:cTn id="7" dur="500" fill="hold"/>
                                        <p:tgtEl>
                                          <p:spTgt spid="277519"/>
                                        </p:tgtEl>
                                        <p:attrNameLst>
                                          <p:attrName>ppt_x</p:attrName>
                                        </p:attrNameLst>
                                      </p:cBhvr>
                                      <p:tavLst>
                                        <p:tav tm="0">
                                          <p:val>
                                            <p:strVal val="#ppt_x"/>
                                          </p:val>
                                        </p:tav>
                                        <p:tav tm="100000">
                                          <p:val>
                                            <p:strVal val="#ppt_x"/>
                                          </p:val>
                                        </p:tav>
                                      </p:tavLst>
                                    </p:anim>
                                    <p:anim calcmode="lin" valueType="num">
                                      <p:cBhvr additive="base">
                                        <p:cTn id="8" dur="500" fill="hold"/>
                                        <p:tgtEl>
                                          <p:spTgt spid="2775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7520"/>
                                        </p:tgtEl>
                                        <p:attrNameLst>
                                          <p:attrName>style.visibility</p:attrName>
                                        </p:attrNameLst>
                                      </p:cBhvr>
                                      <p:to>
                                        <p:strVal val="visible"/>
                                      </p:to>
                                    </p:set>
                                    <p:anim calcmode="lin" valueType="num">
                                      <p:cBhvr additive="base">
                                        <p:cTn id="12" dur="500" fill="hold"/>
                                        <p:tgtEl>
                                          <p:spTgt spid="277520"/>
                                        </p:tgtEl>
                                        <p:attrNameLst>
                                          <p:attrName>ppt_x</p:attrName>
                                        </p:attrNameLst>
                                      </p:cBhvr>
                                      <p:tavLst>
                                        <p:tav tm="0">
                                          <p:val>
                                            <p:strVal val="#ppt_x"/>
                                          </p:val>
                                        </p:tav>
                                        <p:tav tm="100000">
                                          <p:val>
                                            <p:strVal val="#ppt_x"/>
                                          </p:val>
                                        </p:tav>
                                      </p:tavLst>
                                    </p:anim>
                                    <p:anim calcmode="lin" valueType="num">
                                      <p:cBhvr additive="base">
                                        <p:cTn id="13" dur="500" fill="hold"/>
                                        <p:tgtEl>
                                          <p:spTgt spid="2775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77515"/>
                                        </p:tgtEl>
                                        <p:attrNameLst>
                                          <p:attrName>style.visibility</p:attrName>
                                        </p:attrNameLst>
                                      </p:cBhvr>
                                      <p:to>
                                        <p:strVal val="visible"/>
                                      </p:to>
                                    </p:set>
                                    <p:animEffect transition="in" filter="fade">
                                      <p:cBhvr>
                                        <p:cTn id="17" dur="2000"/>
                                        <p:tgtEl>
                                          <p:spTgt spid="277515"/>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77521"/>
                                        </p:tgtEl>
                                        <p:attrNameLst>
                                          <p:attrName>style.visibility</p:attrName>
                                        </p:attrNameLst>
                                      </p:cBhvr>
                                      <p:to>
                                        <p:strVal val="visible"/>
                                      </p:to>
                                    </p:set>
                                    <p:anim calcmode="lin" valueType="num">
                                      <p:cBhvr additive="base">
                                        <p:cTn id="21" dur="500" fill="hold"/>
                                        <p:tgtEl>
                                          <p:spTgt spid="277521"/>
                                        </p:tgtEl>
                                        <p:attrNameLst>
                                          <p:attrName>ppt_x</p:attrName>
                                        </p:attrNameLst>
                                      </p:cBhvr>
                                      <p:tavLst>
                                        <p:tav tm="0">
                                          <p:val>
                                            <p:strVal val="#ppt_x"/>
                                          </p:val>
                                        </p:tav>
                                        <p:tav tm="100000">
                                          <p:val>
                                            <p:strVal val="#ppt_x"/>
                                          </p:val>
                                        </p:tav>
                                      </p:tavLst>
                                    </p:anim>
                                    <p:anim calcmode="lin" valueType="num">
                                      <p:cBhvr additive="base">
                                        <p:cTn id="22" dur="500" fill="hold"/>
                                        <p:tgtEl>
                                          <p:spTgt spid="277521"/>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77516"/>
                                        </p:tgtEl>
                                        <p:attrNameLst>
                                          <p:attrName>style.visibility</p:attrName>
                                        </p:attrNameLst>
                                      </p:cBhvr>
                                      <p:to>
                                        <p:strVal val="visible"/>
                                      </p:to>
                                    </p:set>
                                    <p:animEffect transition="in" filter="fade">
                                      <p:cBhvr>
                                        <p:cTn id="26" dur="2000"/>
                                        <p:tgtEl>
                                          <p:spTgt spid="277516"/>
                                        </p:tgtEl>
                                      </p:cBhvr>
                                    </p:animEffect>
                                  </p:childTnLst>
                                </p:cTn>
                              </p:par>
                            </p:childTnLst>
                          </p:cTn>
                        </p:par>
                        <p:par>
                          <p:cTn id="27" fill="hold">
                            <p:stCondLst>
                              <p:cond delay="5500"/>
                            </p:stCondLst>
                            <p:childTnLst>
                              <p:par>
                                <p:cTn id="28" presetID="2" presetClass="entr" presetSubtype="4" fill="hold" grpId="0" nodeType="afterEffect">
                                  <p:stCondLst>
                                    <p:cond delay="0"/>
                                  </p:stCondLst>
                                  <p:childTnLst>
                                    <p:set>
                                      <p:cBhvr>
                                        <p:cTn id="29" dur="1" fill="hold">
                                          <p:stCondLst>
                                            <p:cond delay="0"/>
                                          </p:stCondLst>
                                        </p:cTn>
                                        <p:tgtEl>
                                          <p:spTgt spid="277522"/>
                                        </p:tgtEl>
                                        <p:attrNameLst>
                                          <p:attrName>style.visibility</p:attrName>
                                        </p:attrNameLst>
                                      </p:cBhvr>
                                      <p:to>
                                        <p:strVal val="visible"/>
                                      </p:to>
                                    </p:set>
                                    <p:anim calcmode="lin" valueType="num">
                                      <p:cBhvr additive="base">
                                        <p:cTn id="30" dur="500" fill="hold"/>
                                        <p:tgtEl>
                                          <p:spTgt spid="277522"/>
                                        </p:tgtEl>
                                        <p:attrNameLst>
                                          <p:attrName>ppt_x</p:attrName>
                                        </p:attrNameLst>
                                      </p:cBhvr>
                                      <p:tavLst>
                                        <p:tav tm="0">
                                          <p:val>
                                            <p:strVal val="#ppt_x"/>
                                          </p:val>
                                        </p:tav>
                                        <p:tav tm="100000">
                                          <p:val>
                                            <p:strVal val="#ppt_x"/>
                                          </p:val>
                                        </p:tav>
                                      </p:tavLst>
                                    </p:anim>
                                    <p:anim calcmode="lin" valueType="num">
                                      <p:cBhvr additive="base">
                                        <p:cTn id="31" dur="500" fill="hold"/>
                                        <p:tgtEl>
                                          <p:spTgt spid="277522"/>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277517"/>
                                        </p:tgtEl>
                                        <p:attrNameLst>
                                          <p:attrName>style.visibility</p:attrName>
                                        </p:attrNameLst>
                                      </p:cBhvr>
                                      <p:to>
                                        <p:strVal val="visible"/>
                                      </p:to>
                                    </p:set>
                                    <p:animEffect transition="in" filter="fade">
                                      <p:cBhvr>
                                        <p:cTn id="35" dur="2000"/>
                                        <p:tgtEl>
                                          <p:spTgt spid="277517"/>
                                        </p:tgtEl>
                                      </p:cBhvr>
                                    </p:animEffect>
                                  </p:childTnLst>
                                </p:cTn>
                              </p:par>
                            </p:childTnLst>
                          </p:cTn>
                        </p:par>
                        <p:par>
                          <p:cTn id="36" fill="hold">
                            <p:stCondLst>
                              <p:cond delay="8000"/>
                            </p:stCondLst>
                            <p:childTnLst>
                              <p:par>
                                <p:cTn id="37" presetID="18" presetClass="entr" presetSubtype="12" fill="hold" grpId="0" nodeType="afterEffect">
                                  <p:stCondLst>
                                    <p:cond delay="0"/>
                                  </p:stCondLst>
                                  <p:childTnLst>
                                    <p:set>
                                      <p:cBhvr>
                                        <p:cTn id="38" dur="1" fill="hold">
                                          <p:stCondLst>
                                            <p:cond delay="0"/>
                                          </p:stCondLst>
                                        </p:cTn>
                                        <p:tgtEl>
                                          <p:spTgt spid="277514"/>
                                        </p:tgtEl>
                                        <p:attrNameLst>
                                          <p:attrName>style.visibility</p:attrName>
                                        </p:attrNameLst>
                                      </p:cBhvr>
                                      <p:to>
                                        <p:strVal val="visible"/>
                                      </p:to>
                                    </p:set>
                                    <p:animEffect transition="in" filter="strips(downLeft)">
                                      <p:cBhvr>
                                        <p:cTn id="39" dur="500"/>
                                        <p:tgtEl>
                                          <p:spTgt spid="277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4" grpId="0" animBg="1"/>
      <p:bldP spid="277519" grpId="0"/>
      <p:bldP spid="277520" grpId="0"/>
      <p:bldP spid="277521" grpId="0"/>
      <p:bldP spid="2775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119" name="Object 31"/>
          <p:cNvGraphicFramePr>
            <a:graphicFrameLocks noGrp="1" noChangeAspect="1"/>
          </p:cNvGraphicFramePr>
          <p:nvPr>
            <p:ph sz="quarter" idx="3"/>
          </p:nvPr>
        </p:nvGraphicFramePr>
        <p:xfrm>
          <a:off x="3833275" y="4366199"/>
          <a:ext cx="2084886" cy="2096747"/>
        </p:xfrm>
        <a:graphic>
          <a:graphicData uri="http://schemas.openxmlformats.org/presentationml/2006/ole">
            <p:oleObj spid="_x0000_s1139" name="Точечный рисунок" r:id="rId5" imgW="3638095" imgH="3715269" progId="PBrush">
              <p:embed/>
            </p:oleObj>
          </a:graphicData>
        </a:graphic>
      </p:graphicFrame>
      <p:graphicFrame>
        <p:nvGraphicFramePr>
          <p:cNvPr id="217117" name="Object 29"/>
          <p:cNvGraphicFramePr>
            <a:graphicFrameLocks noGrp="1" noChangeAspect="1"/>
          </p:cNvGraphicFramePr>
          <p:nvPr>
            <p:ph sz="quarter" idx="2"/>
          </p:nvPr>
        </p:nvGraphicFramePr>
        <p:xfrm>
          <a:off x="1304284" y="4108128"/>
          <a:ext cx="2169354" cy="2156164"/>
        </p:xfrm>
        <a:graphic>
          <a:graphicData uri="http://schemas.openxmlformats.org/presentationml/2006/ole">
            <p:oleObj spid="_x0000_s1140" name="Точечный рисунок" r:id="rId6" imgW="4001058" imgH="4038095" progId="PBrush">
              <p:embed/>
            </p:oleObj>
          </a:graphicData>
        </a:graphic>
      </p:graphicFrame>
      <p:sp>
        <p:nvSpPr>
          <p:cNvPr id="217090" name="Rectangle 2"/>
          <p:cNvSpPr>
            <a:spLocks noGrp="1" noChangeArrowheads="1"/>
          </p:cNvSpPr>
          <p:nvPr>
            <p:ph type="title"/>
          </p:nvPr>
        </p:nvSpPr>
        <p:spPr>
          <a:xfrm>
            <a:off x="-97972" y="343001"/>
            <a:ext cx="8948057" cy="1139479"/>
          </a:xfrm>
        </p:spPr>
        <p:txBody>
          <a:bodyPr>
            <a:noAutofit/>
          </a:bodyPr>
          <a:lstStyle/>
          <a:p>
            <a:pPr algn="ctr">
              <a:defRPr/>
            </a:pPr>
            <a:r>
              <a:rPr lang="en-US" sz="2400" b="1" dirty="0" err="1" smtClean="0">
                <a:solidFill>
                  <a:srgbClr val="FF0000"/>
                </a:solidFill>
                <a:effectLst>
                  <a:outerShdw blurRad="38100" dist="38100" dir="2700000" algn="tl">
                    <a:srgbClr val="C0C0C0"/>
                  </a:outerShdw>
                </a:effectLst>
                <a:latin typeface="Arial" charset="0"/>
              </a:rPr>
              <a:t>Energomodel</a:t>
            </a:r>
            <a:r>
              <a:rPr lang="en-US" sz="2400" b="1" dirty="0" smtClean="0">
                <a:solidFill>
                  <a:srgbClr val="FF0000"/>
                </a:solidFill>
                <a:effectLst>
                  <a:outerShdw blurRad="38100" dist="38100" dir="2700000" algn="tl">
                    <a:srgbClr val="C0C0C0"/>
                  </a:outerShdw>
                </a:effectLst>
                <a:latin typeface="Arial" charset="0"/>
              </a:rPr>
              <a:t>-m</a:t>
            </a:r>
            <a:r>
              <a:rPr lang="ru-RU" sz="2400" b="1" dirty="0" smtClean="0">
                <a:effectLst>
                  <a:outerShdw blurRad="38100" dist="38100" dir="2700000" algn="tl">
                    <a:srgbClr val="C0C0C0"/>
                  </a:outerShdw>
                </a:effectLst>
                <a:latin typeface="Arial" charset="0"/>
              </a:rPr>
              <a:t>: </a:t>
            </a:r>
            <a:r>
              <a:rPr lang="en-US" sz="2400" b="1" dirty="0" smtClean="0">
                <a:solidFill>
                  <a:srgbClr val="312783"/>
                </a:solidFill>
                <a:effectLst>
                  <a:outerShdw blurRad="38100" dist="38100" dir="2700000" algn="tl">
                    <a:srgbClr val="C0C0C0"/>
                  </a:outerShdw>
                </a:effectLst>
                <a:latin typeface="Arial" charset="0"/>
              </a:rPr>
              <a:t>analysis of EDIE blocks of typical designs  on mechanical impact </a:t>
            </a:r>
            <a:r>
              <a:rPr lang="ru-RU" sz="2400" b="1" dirty="0" smtClean="0">
                <a:solidFill>
                  <a:srgbClr val="312783"/>
                </a:solidFill>
                <a:effectLst>
                  <a:outerShdw blurRad="38100" dist="38100" dir="2700000" algn="tl">
                    <a:srgbClr val="C0C0C0"/>
                  </a:outerShdw>
                </a:effectLst>
                <a:latin typeface="Arial" charset="0"/>
              </a:rPr>
              <a:t/>
            </a:r>
            <a:br>
              <a:rPr lang="ru-RU" sz="2400" b="1" dirty="0" smtClean="0">
                <a:solidFill>
                  <a:srgbClr val="312783"/>
                </a:solidFill>
                <a:effectLst>
                  <a:outerShdw blurRad="38100" dist="38100" dir="2700000" algn="tl">
                    <a:srgbClr val="C0C0C0"/>
                  </a:outerShdw>
                </a:effectLst>
                <a:latin typeface="Arial" charset="0"/>
              </a:rPr>
            </a:br>
            <a:endParaRPr lang="ru-RU" sz="2400" b="1" dirty="0" smtClean="0">
              <a:solidFill>
                <a:srgbClr val="312783"/>
              </a:solidFill>
              <a:effectLst>
                <a:outerShdw blurRad="38100" dist="38100" dir="2700000" algn="tl">
                  <a:srgbClr val="C0C0C0"/>
                </a:outerShdw>
              </a:effectLst>
              <a:latin typeface="Arial" charset="0"/>
            </a:endParaRPr>
          </a:p>
        </p:txBody>
      </p:sp>
      <p:graphicFrame>
        <p:nvGraphicFramePr>
          <p:cNvPr id="217122" name="Object 34"/>
          <p:cNvGraphicFramePr>
            <a:graphicFrameLocks noChangeAspect="1"/>
          </p:cNvGraphicFramePr>
          <p:nvPr>
            <p:extLst>
              <p:ext uri="{D42A27DB-BD31-4B8C-83A1-F6EECF244321}">
                <p14:modId xmlns:p14="http://schemas.microsoft.com/office/powerpoint/2010/main" xmlns="" val="813948768"/>
              </p:ext>
            </p:extLst>
          </p:nvPr>
        </p:nvGraphicFramePr>
        <p:xfrm>
          <a:off x="4879616" y="1239828"/>
          <a:ext cx="2756860" cy="1686835"/>
        </p:xfrm>
        <a:graphic>
          <a:graphicData uri="http://schemas.openxmlformats.org/presentationml/2006/ole">
            <p:oleObj spid="_x0000_s1141" name="Точечный рисунок" r:id="rId7" imgW="3924848" imgH="2438095" progId="PBrush">
              <p:embed/>
            </p:oleObj>
          </a:graphicData>
        </a:graphic>
      </p:graphicFrame>
      <p:sp>
        <p:nvSpPr>
          <p:cNvPr id="217129" name="Text Box 41"/>
          <p:cNvSpPr txBox="1">
            <a:spLocks noChangeArrowheads="1"/>
          </p:cNvSpPr>
          <p:nvPr/>
        </p:nvSpPr>
        <p:spPr bwMode="auto">
          <a:xfrm>
            <a:off x="5363050" y="2638099"/>
            <a:ext cx="2310134" cy="339598"/>
          </a:xfrm>
          <a:prstGeom prst="rect">
            <a:avLst/>
          </a:prstGeom>
          <a:noFill/>
          <a:ln w="12700" cap="sq">
            <a:noFill/>
            <a:miter lim="800000"/>
            <a:headEnd type="none" w="sm" len="sm"/>
            <a:tailEnd type="none" w="sm" len="sm"/>
          </a:ln>
          <a:effectLst/>
        </p:spPr>
        <p:txBody>
          <a:bodyPr lIns="77233" tIns="38617" rIns="77233" bIns="38617">
            <a:spAutoFit/>
          </a:bodyPr>
          <a:lstStyle/>
          <a:p>
            <a:pPr algn="ctr" defTabSz="765850">
              <a:spcBef>
                <a:spcPct val="50000"/>
              </a:spcBef>
              <a:defRPr/>
            </a:pPr>
            <a:r>
              <a:rPr lang="en-US" sz="1700" b="1" dirty="0" smtClean="0">
                <a:solidFill>
                  <a:schemeClr val="accent1"/>
                </a:solidFill>
                <a:effectLst>
                  <a:outerShdw blurRad="38100" dist="38100" dir="2700000" algn="tl">
                    <a:srgbClr val="C0C0C0"/>
                  </a:outerShdw>
                </a:effectLst>
              </a:rPr>
              <a:t>Block type</a:t>
            </a:r>
            <a:endParaRPr lang="ru-RU" sz="1700" b="1" dirty="0">
              <a:solidFill>
                <a:schemeClr val="accent1"/>
              </a:solidFill>
              <a:effectLst>
                <a:outerShdw blurRad="38100" dist="38100" dir="2700000" algn="tl">
                  <a:srgbClr val="C0C0C0"/>
                </a:outerShdw>
              </a:effectLst>
            </a:endParaRPr>
          </a:p>
        </p:txBody>
      </p:sp>
      <p:sp>
        <p:nvSpPr>
          <p:cNvPr id="217130" name="Rectangle 42"/>
          <p:cNvSpPr>
            <a:spLocks noChangeArrowheads="1"/>
          </p:cNvSpPr>
          <p:nvPr/>
        </p:nvSpPr>
        <p:spPr bwMode="auto">
          <a:xfrm>
            <a:off x="3233920" y="5132278"/>
            <a:ext cx="2796830" cy="339077"/>
          </a:xfrm>
          <a:prstGeom prst="rect">
            <a:avLst/>
          </a:prstGeom>
          <a:noFill/>
          <a:ln w="9525">
            <a:noFill/>
            <a:miter lim="800000"/>
            <a:headEnd/>
            <a:tailEnd/>
          </a:ln>
          <a:effectLst/>
        </p:spPr>
        <p:txBody>
          <a:bodyPr lIns="76718" tIns="38359" rIns="76718" bIns="38359">
            <a:spAutoFit/>
          </a:bodyPr>
          <a:lstStyle/>
          <a:p>
            <a:pPr algn="ctr" defTabSz="765850">
              <a:defRPr/>
            </a:pPr>
            <a:r>
              <a:rPr lang="en-US" sz="1700" b="1" dirty="0" smtClean="0">
                <a:solidFill>
                  <a:schemeClr val="accent1"/>
                </a:solidFill>
                <a:effectLst>
                  <a:outerShdw blurRad="38100" dist="38100" dir="2700000" algn="tl">
                    <a:srgbClr val="C0C0C0"/>
                  </a:outerShdw>
                </a:effectLst>
              </a:rPr>
              <a:t>Cylindrical block</a:t>
            </a:r>
            <a:endParaRPr lang="ru-RU" sz="1700" b="1" dirty="0">
              <a:solidFill>
                <a:schemeClr val="accent1"/>
              </a:solidFill>
              <a:effectLst>
                <a:outerShdw blurRad="38100" dist="38100" dir="2700000" algn="tl">
                  <a:srgbClr val="C0C0C0"/>
                </a:outerShdw>
              </a:effectLst>
            </a:endParaRPr>
          </a:p>
        </p:txBody>
      </p:sp>
      <p:sp>
        <p:nvSpPr>
          <p:cNvPr id="217131" name="Rectangle 43"/>
          <p:cNvSpPr>
            <a:spLocks noChangeArrowheads="1"/>
          </p:cNvSpPr>
          <p:nvPr/>
        </p:nvSpPr>
        <p:spPr bwMode="auto">
          <a:xfrm>
            <a:off x="679767" y="5132278"/>
            <a:ext cx="1366485" cy="339077"/>
          </a:xfrm>
          <a:prstGeom prst="rect">
            <a:avLst/>
          </a:prstGeom>
          <a:noFill/>
          <a:ln w="9525">
            <a:noFill/>
            <a:miter lim="800000"/>
            <a:headEnd/>
            <a:tailEnd/>
          </a:ln>
          <a:effectLst/>
        </p:spPr>
        <p:txBody>
          <a:bodyPr wrap="none" lIns="76718" tIns="38359" rIns="76718" bIns="38359">
            <a:spAutoFit/>
          </a:bodyPr>
          <a:lstStyle/>
          <a:p>
            <a:pPr defTabSz="765850">
              <a:defRPr/>
            </a:pPr>
            <a:r>
              <a:rPr lang="en-US" sz="1700" b="1" dirty="0" smtClean="0">
                <a:solidFill>
                  <a:schemeClr val="accent1"/>
                </a:solidFill>
                <a:effectLst>
                  <a:outerShdw blurRad="38100" dist="38100" dir="2700000" algn="tl">
                    <a:srgbClr val="C0C0C0"/>
                  </a:outerShdw>
                </a:effectLst>
              </a:rPr>
              <a:t>Cassette type</a:t>
            </a:r>
            <a:endParaRPr lang="ru-RU" sz="1700" b="1" dirty="0">
              <a:solidFill>
                <a:schemeClr val="accent1"/>
              </a:solidFill>
              <a:effectLst>
                <a:outerShdw blurRad="38100" dist="38100" dir="2700000" algn="tl">
                  <a:srgbClr val="C0C0C0"/>
                </a:outerShdw>
              </a:effectLst>
            </a:endParaRPr>
          </a:p>
        </p:txBody>
      </p:sp>
      <p:sp>
        <p:nvSpPr>
          <p:cNvPr id="217133" name="Line 45"/>
          <p:cNvSpPr>
            <a:spLocks noChangeShapeType="1"/>
          </p:cNvSpPr>
          <p:nvPr/>
        </p:nvSpPr>
        <p:spPr bwMode="auto">
          <a:xfrm>
            <a:off x="8037872" y="6348337"/>
            <a:ext cx="608706" cy="0"/>
          </a:xfrm>
          <a:prstGeom prst="line">
            <a:avLst/>
          </a:prstGeom>
          <a:noFill/>
          <a:ln w="60325">
            <a:solidFill>
              <a:schemeClr val="tx1"/>
            </a:solidFill>
            <a:round/>
            <a:headEnd type="oval" w="med" len="med"/>
            <a:tailEnd type="triangle" w="med" len="med"/>
          </a:ln>
        </p:spPr>
        <p:txBody>
          <a:bodyPr lIns="76718" tIns="38359" rIns="76718" bIns="38359"/>
          <a:lstStyle/>
          <a:p>
            <a:endParaRPr lang="ru-RU"/>
          </a:p>
        </p:txBody>
      </p:sp>
      <p:sp>
        <p:nvSpPr>
          <p:cNvPr id="217091" name="Rectangle 3"/>
          <p:cNvSpPr>
            <a:spLocks noGrp="1" noChangeArrowheads="1"/>
          </p:cNvSpPr>
          <p:nvPr>
            <p:ph type="body" sz="half" idx="1"/>
          </p:nvPr>
        </p:nvSpPr>
        <p:spPr>
          <a:xfrm>
            <a:off x="19544" y="1308892"/>
            <a:ext cx="8085437" cy="2496819"/>
          </a:xfrm>
        </p:spPr>
        <p:txBody>
          <a:bodyPr>
            <a:noAutofit/>
          </a:bodyPr>
          <a:lstStyle/>
          <a:p>
            <a:pPr>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to calculate on the following types of mechanical effects</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harmonic vibration</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random vibration</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hit</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linear acceleration</a:t>
            </a:r>
          </a:p>
          <a:p>
            <a:pPr lvl="1">
              <a:lnSpc>
                <a:spcPct val="80000"/>
              </a:lnSpc>
              <a:defRPr/>
            </a:pPr>
            <a:r>
              <a:rPr lang="en-US" sz="1600" b="1" dirty="0">
                <a:solidFill>
                  <a:srgbClr val="312783"/>
                </a:solidFill>
                <a:effectLst>
                  <a:outerShdw blurRad="38100" dist="38100" dir="2700000" algn="tl">
                    <a:srgbClr val="C0C0C0"/>
                  </a:outerShdw>
                </a:effectLst>
                <a:latin typeface="Times New Roman" pitchFamily="18" charset="0"/>
              </a:rPr>
              <a:t>d</a:t>
            </a:r>
            <a:r>
              <a:rPr lang="en-US" sz="1600" b="1" dirty="0" smtClean="0">
                <a:solidFill>
                  <a:srgbClr val="312783"/>
                </a:solidFill>
                <a:effectLst>
                  <a:outerShdw blurRad="38100" dist="38100" dir="2700000" algn="tl">
                    <a:srgbClr val="C0C0C0"/>
                  </a:outerShdw>
                </a:effectLst>
                <a:latin typeface="Times New Roman" pitchFamily="18" charset="0"/>
              </a:rPr>
              <a:t>eflection</a:t>
            </a:r>
          </a:p>
          <a:p>
            <a:pPr marL="228600" lvl="1">
              <a:spcBef>
                <a:spcPts val="1000"/>
              </a:spcBef>
              <a:defRPr/>
            </a:pPr>
            <a:r>
              <a:rPr lang="en-US" sz="1600" b="1" dirty="0" smtClean="0">
                <a:solidFill>
                  <a:srgbClr val="312783"/>
                </a:solidFill>
                <a:effectLst>
                  <a:outerShdw blurRad="38100" dist="38100" dir="2700000" algn="tl">
                    <a:srgbClr val="C0C0C0"/>
                  </a:outerShdw>
                </a:effectLst>
                <a:latin typeface="Times New Roman" pitchFamily="18" charset="0"/>
              </a:rPr>
              <a:t>block analysis</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cassette</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bookcase</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cylindrical type</a:t>
            </a:r>
          </a:p>
          <a:p>
            <a:pPr lvl="1">
              <a:lnSpc>
                <a:spcPct val="80000"/>
              </a:lnSpc>
              <a:defRPr/>
            </a:pPr>
            <a:r>
              <a:rPr lang="en-US" sz="1600" b="1" dirty="0" smtClean="0">
                <a:solidFill>
                  <a:srgbClr val="312783"/>
                </a:solidFill>
                <a:effectLst>
                  <a:outerShdw blurRad="38100" dist="38100" dir="2700000" algn="tl">
                    <a:srgbClr val="C0C0C0"/>
                  </a:outerShdw>
                </a:effectLst>
                <a:latin typeface="Times New Roman" pitchFamily="18" charset="0"/>
              </a:rPr>
              <a:t>cabinets</a:t>
            </a:r>
            <a:endParaRPr lang="ru-RU" sz="1600" b="1" dirty="0" smtClean="0">
              <a:solidFill>
                <a:srgbClr val="312783"/>
              </a:solidFill>
              <a:effectLst>
                <a:outerShdw blurRad="38100" dist="38100" dir="2700000" algn="tl">
                  <a:srgbClr val="C0C0C0"/>
                </a:outerShdw>
              </a:effectLst>
              <a:latin typeface="Times New Roman" pitchFamily="18" charset="0"/>
            </a:endParaRPr>
          </a:p>
        </p:txBody>
      </p:sp>
      <p:pic>
        <p:nvPicPr>
          <p:cNvPr id="12" name="Рисунок 1" descr="Энергомодель 3аа.jpg"/>
          <p:cNvPicPr>
            <a:picLocks noChangeAspect="1" noChangeArrowheads="1"/>
          </p:cNvPicPr>
          <p:nvPr/>
        </p:nvPicPr>
        <p:blipFill>
          <a:blip r:embed="rId8" cstate="print"/>
          <a:srcRect/>
          <a:stretch>
            <a:fillRect/>
          </a:stretch>
        </p:blipFill>
        <p:spPr bwMode="auto">
          <a:xfrm>
            <a:off x="7644714" y="0"/>
            <a:ext cx="1499286" cy="402721"/>
          </a:xfrm>
          <a:prstGeom prst="rect">
            <a:avLst/>
          </a:prstGeom>
          <a:noFill/>
          <a:ln w="9525">
            <a:noFill/>
            <a:miter lim="800000"/>
            <a:headEnd/>
            <a:tailEnd/>
          </a:ln>
        </p:spPr>
      </p:pic>
      <p:graphicFrame>
        <p:nvGraphicFramePr>
          <p:cNvPr id="251925" name="Object 21"/>
          <p:cNvGraphicFramePr>
            <a:graphicFrameLocks noChangeAspect="1"/>
          </p:cNvGraphicFramePr>
          <p:nvPr/>
        </p:nvGraphicFramePr>
        <p:xfrm>
          <a:off x="6657589" y="4127629"/>
          <a:ext cx="1665287" cy="2105025"/>
        </p:xfrm>
        <a:graphic>
          <a:graphicData uri="http://schemas.openxmlformats.org/presentationml/2006/ole">
            <p:oleObj spid="_x0000_s1142" name="Точечный рисунок" r:id="rId9" imgW="1943371" imgH="2495238" progId="PBrush">
              <p:embed/>
            </p:oleObj>
          </a:graphicData>
        </a:graphic>
      </p:graphicFrame>
      <p:graphicFrame>
        <p:nvGraphicFramePr>
          <p:cNvPr id="251924" name="Object 20"/>
          <p:cNvGraphicFramePr>
            <a:graphicFrameLocks noChangeAspect="1"/>
          </p:cNvGraphicFramePr>
          <p:nvPr/>
        </p:nvGraphicFramePr>
        <p:xfrm>
          <a:off x="7065963" y="2367049"/>
          <a:ext cx="2078037" cy="1670050"/>
        </p:xfrm>
        <a:graphic>
          <a:graphicData uri="http://schemas.openxmlformats.org/presentationml/2006/ole">
            <p:oleObj spid="_x0000_s1143" name="Точечный рисунок" r:id="rId10" imgW="4133333" imgH="3371429" progId="PBrush">
              <p:embed/>
            </p:oleObj>
          </a:graphicData>
        </a:graphic>
      </p:graphicFrame>
      <p:pic>
        <p:nvPicPr>
          <p:cNvPr id="15" name="Picture 4"/>
          <p:cNvPicPr>
            <a:picLocks noChangeAspect="1" noChangeArrowheads="1"/>
          </p:cNvPicPr>
          <p:nvPr/>
        </p:nvPicPr>
        <p:blipFill>
          <a:blip r:embed="rId11" cstate="print"/>
          <a:srcRect/>
          <a:stretch>
            <a:fillRect/>
          </a:stretch>
        </p:blipFill>
        <p:spPr bwMode="auto">
          <a:xfrm>
            <a:off x="2878158" y="2499875"/>
            <a:ext cx="2316838" cy="1723083"/>
          </a:xfrm>
          <a:prstGeom prst="rect">
            <a:avLst/>
          </a:prstGeom>
          <a:noFill/>
          <a:ln w="9525">
            <a:noFill/>
            <a:miter lim="800000"/>
            <a:headEnd/>
            <a:tailEnd/>
          </a:ln>
        </p:spPr>
      </p:pic>
      <p:pic>
        <p:nvPicPr>
          <p:cNvPr id="16" name="Рисунок 15" descr="ENERGOMODEL_ENG.eps"/>
          <p:cNvPicPr>
            <a:picLocks noChangeAspect="1"/>
          </p:cNvPicPr>
          <p:nvPr/>
        </p:nvPicPr>
        <p:blipFill>
          <a:blip r:embed="rId12"/>
          <a:stretch>
            <a:fillRect/>
          </a:stretch>
        </p:blipFill>
        <p:spPr>
          <a:xfrm>
            <a:off x="7636476" y="0"/>
            <a:ext cx="1507524" cy="406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7117"/>
                                        </p:tgtEl>
                                        <p:attrNameLst>
                                          <p:attrName>style.visibility</p:attrName>
                                        </p:attrNameLst>
                                      </p:cBhvr>
                                      <p:to>
                                        <p:strVal val="visible"/>
                                      </p:to>
                                    </p:set>
                                    <p:animEffect transition="in" filter="randombar(horizontal)">
                                      <p:cBhvr>
                                        <p:cTn id="7" dur="2000"/>
                                        <p:tgtEl>
                                          <p:spTgt spid="217117"/>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217131">
                                            <p:txEl>
                                              <p:pRg st="0" end="0"/>
                                            </p:txEl>
                                          </p:spTgt>
                                        </p:tgtEl>
                                        <p:attrNameLst>
                                          <p:attrName>style.visibility</p:attrName>
                                        </p:attrNameLst>
                                      </p:cBhvr>
                                      <p:to>
                                        <p:strVal val="visible"/>
                                      </p:to>
                                    </p:set>
                                    <p:anim calcmode="lin" valueType="num">
                                      <p:cBhvr>
                                        <p:cTn id="11" dur="500" fill="hold"/>
                                        <p:tgtEl>
                                          <p:spTgt spid="21713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17131">
                                            <p:txEl>
                                              <p:pRg st="0" end="0"/>
                                            </p:txEl>
                                          </p:spTgt>
                                        </p:tgtEl>
                                        <p:attrNameLst>
                                          <p:attrName>ppt_h</p:attrName>
                                        </p:attrNameLst>
                                      </p:cBhvr>
                                      <p:tavLst>
                                        <p:tav tm="0">
                                          <p:val>
                                            <p:strVal val="#ppt_h"/>
                                          </p:val>
                                        </p:tav>
                                        <p:tav tm="100000">
                                          <p:val>
                                            <p:strVal val="#ppt_h"/>
                                          </p:val>
                                        </p:tav>
                                      </p:tavLst>
                                    </p:anim>
                                  </p:childTnLst>
                                </p:cTn>
                              </p:par>
                              <p:par>
                                <p:cTn id="13" presetID="14" presetClass="entr" presetSubtype="10" fill="hold" nodeType="withEffect">
                                  <p:stCondLst>
                                    <p:cond delay="0"/>
                                  </p:stCondLst>
                                  <p:childTnLst>
                                    <p:set>
                                      <p:cBhvr>
                                        <p:cTn id="14" dur="1" fill="hold">
                                          <p:stCondLst>
                                            <p:cond delay="0"/>
                                          </p:stCondLst>
                                        </p:cTn>
                                        <p:tgtEl>
                                          <p:spTgt spid="217122"/>
                                        </p:tgtEl>
                                        <p:attrNameLst>
                                          <p:attrName>style.visibility</p:attrName>
                                        </p:attrNameLst>
                                      </p:cBhvr>
                                      <p:to>
                                        <p:strVal val="visible"/>
                                      </p:to>
                                    </p:set>
                                    <p:animEffect transition="in" filter="randombar(horizontal)">
                                      <p:cBhvr>
                                        <p:cTn id="15" dur="2000"/>
                                        <p:tgtEl>
                                          <p:spTgt spid="217122"/>
                                        </p:tgtEl>
                                      </p:cBhvr>
                                    </p:animEffect>
                                  </p:childTnLst>
                                </p:cTn>
                              </p:par>
                            </p:childTnLst>
                          </p:cTn>
                        </p:par>
                        <p:par>
                          <p:cTn id="16" fill="hold">
                            <p:stCondLst>
                              <p:cond delay="4000"/>
                            </p:stCondLst>
                            <p:childTnLst>
                              <p:par>
                                <p:cTn id="17" presetID="17" presetClass="entr" presetSubtype="10" fill="hold" nodeType="afterEffect">
                                  <p:stCondLst>
                                    <p:cond delay="0"/>
                                  </p:stCondLst>
                                  <p:childTnLst>
                                    <p:set>
                                      <p:cBhvr>
                                        <p:cTn id="18" dur="1" fill="hold">
                                          <p:stCondLst>
                                            <p:cond delay="0"/>
                                          </p:stCondLst>
                                        </p:cTn>
                                        <p:tgtEl>
                                          <p:spTgt spid="217129">
                                            <p:txEl>
                                              <p:pRg st="0" end="0"/>
                                            </p:txEl>
                                          </p:spTgt>
                                        </p:tgtEl>
                                        <p:attrNameLst>
                                          <p:attrName>style.visibility</p:attrName>
                                        </p:attrNameLst>
                                      </p:cBhvr>
                                      <p:to>
                                        <p:strVal val="visible"/>
                                      </p:to>
                                    </p:set>
                                    <p:anim calcmode="lin" valueType="num">
                                      <p:cBhvr>
                                        <p:cTn id="19" dur="500" fill="hold"/>
                                        <p:tgtEl>
                                          <p:spTgt spid="21712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17129">
                                            <p:txEl>
                                              <p:pRg st="0" end="0"/>
                                            </p:txEl>
                                          </p:spTgt>
                                        </p:tgtEl>
                                        <p:attrNameLst>
                                          <p:attrName>ppt_h</p:attrName>
                                        </p:attrNameLst>
                                      </p:cBhvr>
                                      <p:tavLst>
                                        <p:tav tm="0">
                                          <p:val>
                                            <p:strVal val="#ppt_h"/>
                                          </p:val>
                                        </p:tav>
                                        <p:tav tm="100000">
                                          <p:val>
                                            <p:strVal val="#ppt_h"/>
                                          </p:val>
                                        </p:tav>
                                      </p:tavLst>
                                    </p:anim>
                                  </p:childTnLst>
                                </p:cTn>
                              </p:par>
                              <p:par>
                                <p:cTn id="21" presetID="14" presetClass="entr" presetSubtype="10" fill="hold" nodeType="withEffect">
                                  <p:stCondLst>
                                    <p:cond delay="0"/>
                                  </p:stCondLst>
                                  <p:childTnLst>
                                    <p:set>
                                      <p:cBhvr>
                                        <p:cTn id="22" dur="1" fill="hold">
                                          <p:stCondLst>
                                            <p:cond delay="0"/>
                                          </p:stCondLst>
                                        </p:cTn>
                                        <p:tgtEl>
                                          <p:spTgt spid="217119"/>
                                        </p:tgtEl>
                                        <p:attrNameLst>
                                          <p:attrName>style.visibility</p:attrName>
                                        </p:attrNameLst>
                                      </p:cBhvr>
                                      <p:to>
                                        <p:strVal val="visible"/>
                                      </p:to>
                                    </p:set>
                                    <p:animEffect transition="in" filter="randombar(horizontal)">
                                      <p:cBhvr>
                                        <p:cTn id="23" dur="2000"/>
                                        <p:tgtEl>
                                          <p:spTgt spid="217119"/>
                                        </p:tgtEl>
                                      </p:cBhvr>
                                    </p:animEffect>
                                  </p:childTnLst>
                                </p:cTn>
                              </p:par>
                            </p:childTnLst>
                          </p:cTn>
                        </p:par>
                        <p:par>
                          <p:cTn id="24" fill="hold">
                            <p:stCondLst>
                              <p:cond delay="6000"/>
                            </p:stCondLst>
                            <p:childTnLst>
                              <p:par>
                                <p:cTn id="25" presetID="17" presetClass="entr" presetSubtype="10" fill="hold" nodeType="afterEffect">
                                  <p:stCondLst>
                                    <p:cond delay="0"/>
                                  </p:stCondLst>
                                  <p:childTnLst>
                                    <p:set>
                                      <p:cBhvr>
                                        <p:cTn id="26" dur="1" fill="hold">
                                          <p:stCondLst>
                                            <p:cond delay="0"/>
                                          </p:stCondLst>
                                        </p:cTn>
                                        <p:tgtEl>
                                          <p:spTgt spid="217130">
                                            <p:txEl>
                                              <p:pRg st="0" end="0"/>
                                            </p:txEl>
                                          </p:spTgt>
                                        </p:tgtEl>
                                        <p:attrNameLst>
                                          <p:attrName>style.visibility</p:attrName>
                                        </p:attrNameLst>
                                      </p:cBhvr>
                                      <p:to>
                                        <p:strVal val="visible"/>
                                      </p:to>
                                    </p:set>
                                    <p:anim calcmode="lin" valueType="num">
                                      <p:cBhvr>
                                        <p:cTn id="27" dur="500" fill="hold"/>
                                        <p:tgtEl>
                                          <p:spTgt spid="21713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17130">
                                            <p:txEl>
                                              <p:pRg st="0" end="0"/>
                                            </p:txEl>
                                          </p:spTgt>
                                        </p:tgtEl>
                                        <p:attrNameLst>
                                          <p:attrName>ppt_h</p:attrName>
                                        </p:attrNameLst>
                                      </p:cBhvr>
                                      <p:tavLst>
                                        <p:tav tm="0">
                                          <p:val>
                                            <p:strVal val="#ppt_h"/>
                                          </p:val>
                                        </p:tav>
                                        <p:tav tm="100000">
                                          <p:val>
                                            <p:strVal val="#ppt_h"/>
                                          </p:val>
                                        </p:tav>
                                      </p:tavLst>
                                    </p:anim>
                                  </p:childTnLst>
                                </p:cTn>
                              </p:par>
                            </p:childTnLst>
                          </p:cTn>
                        </p:par>
                        <p:par>
                          <p:cTn id="29" fill="hold">
                            <p:stCondLst>
                              <p:cond delay="6500"/>
                            </p:stCondLst>
                            <p:childTnLst>
                              <p:par>
                                <p:cTn id="30" presetID="18" presetClass="entr" presetSubtype="12" fill="hold" grpId="0" nodeType="afterEffect">
                                  <p:stCondLst>
                                    <p:cond delay="0"/>
                                  </p:stCondLst>
                                  <p:childTnLst>
                                    <p:set>
                                      <p:cBhvr>
                                        <p:cTn id="31" dur="1" fill="hold">
                                          <p:stCondLst>
                                            <p:cond delay="0"/>
                                          </p:stCondLst>
                                        </p:cTn>
                                        <p:tgtEl>
                                          <p:spTgt spid="217133"/>
                                        </p:tgtEl>
                                        <p:attrNameLst>
                                          <p:attrName>style.visibility</p:attrName>
                                        </p:attrNameLst>
                                      </p:cBhvr>
                                      <p:to>
                                        <p:strVal val="visible"/>
                                      </p:to>
                                    </p:set>
                                    <p:animEffect transition="in" filter="strips(downLeft)">
                                      <p:cBhvr>
                                        <p:cTn id="32" dur="500"/>
                                        <p:tgtEl>
                                          <p:spTgt spid="217133"/>
                                        </p:tgtEl>
                                      </p:cBhvr>
                                    </p:animEffect>
                                  </p:childTnLst>
                                </p:cTn>
                              </p:par>
                            </p:childTnLst>
                          </p:cTn>
                        </p:par>
                        <p:par>
                          <p:cTn id="33" fill="hold">
                            <p:stCondLst>
                              <p:cond delay="7000"/>
                            </p:stCondLst>
                            <p:childTnLst>
                              <p:par>
                                <p:cTn id="34" presetID="14" presetClass="entr" presetSubtype="10" fill="hold" nodeType="afterEffect">
                                  <p:stCondLst>
                                    <p:cond delay="0"/>
                                  </p:stCondLst>
                                  <p:childTnLst>
                                    <p:set>
                                      <p:cBhvr>
                                        <p:cTn id="35" dur="1" fill="hold">
                                          <p:stCondLst>
                                            <p:cond delay="0"/>
                                          </p:stCondLst>
                                        </p:cTn>
                                        <p:tgtEl>
                                          <p:spTgt spid="251925"/>
                                        </p:tgtEl>
                                        <p:attrNameLst>
                                          <p:attrName>style.visibility</p:attrName>
                                        </p:attrNameLst>
                                      </p:cBhvr>
                                      <p:to>
                                        <p:strVal val="visible"/>
                                      </p:to>
                                    </p:set>
                                    <p:animEffect transition="in" filter="randombar(horizontal)">
                                      <p:cBhvr>
                                        <p:cTn id="36" dur="500"/>
                                        <p:tgtEl>
                                          <p:spTgt spid="251925"/>
                                        </p:tgtEl>
                                      </p:cBhvr>
                                    </p:animEffect>
                                  </p:childTnLst>
                                </p:cTn>
                              </p:par>
                            </p:childTnLst>
                          </p:cTn>
                        </p:par>
                        <p:par>
                          <p:cTn id="37" fill="hold">
                            <p:stCondLst>
                              <p:cond delay="7500"/>
                            </p:stCondLst>
                            <p:childTnLst>
                              <p:par>
                                <p:cTn id="38" presetID="14" presetClass="entr" presetSubtype="10" fill="hold" nodeType="afterEffect">
                                  <p:stCondLst>
                                    <p:cond delay="0"/>
                                  </p:stCondLst>
                                  <p:childTnLst>
                                    <p:set>
                                      <p:cBhvr>
                                        <p:cTn id="39" dur="1" fill="hold">
                                          <p:stCondLst>
                                            <p:cond delay="0"/>
                                          </p:stCondLst>
                                        </p:cTn>
                                        <p:tgtEl>
                                          <p:spTgt spid="251924"/>
                                        </p:tgtEl>
                                        <p:attrNameLst>
                                          <p:attrName>style.visibility</p:attrName>
                                        </p:attrNameLst>
                                      </p:cBhvr>
                                      <p:to>
                                        <p:strVal val="visible"/>
                                      </p:to>
                                    </p:set>
                                    <p:animEffect transition="in" filter="randombar(horizontal)">
                                      <p:cBhvr>
                                        <p:cTn id="40" dur="500"/>
                                        <p:tgtEl>
                                          <p:spTgt spid="251924"/>
                                        </p:tgtEl>
                                      </p:cBhvr>
                                    </p:animEffect>
                                  </p:childTnLst>
                                  <p:subTnLst>
                                    <p:audio>
                                      <p:cMediaNode>
                                        <p:cTn display="0" masterRel="sameClick">
                                          <p:stCondLst>
                                            <p:cond evt="begin" delay="0">
                                              <p:tn val="38"/>
                                            </p:cond>
                                          </p:stCondLst>
                                          <p:endCondLst>
                                            <p:cond evt="onStopAudio" delay="0">
                                              <p:tgtEl>
                                                <p:sldTgt/>
                                              </p:tgtEl>
                                            </p:cond>
                                          </p:endCondLst>
                                        </p:cTn>
                                        <p:tgtEl>
                                          <p:sndTgt r:embed="rId4" name="voltage.wav"/>
                                        </p:tgtEl>
                                      </p:cMediaNode>
                                    </p:audio>
                                  </p:subTnLst>
                                </p:cTn>
                              </p:par>
                            </p:childTnLst>
                          </p:cTn>
                        </p:par>
                        <p:par>
                          <p:cTn id="41" fill="hold">
                            <p:stCondLst>
                              <p:cond delay="8000"/>
                            </p:stCondLst>
                            <p:childTnLst>
                              <p:par>
                                <p:cTn id="42" presetID="14" presetClass="entr" presetSubtype="1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33" grpId="0" animBg="1"/>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1852</TotalTime>
  <Words>1240</Words>
  <Application>Microsoft Macintosh PowerPoint</Application>
  <PresentationFormat>Экран (4:3)</PresentationFormat>
  <Paragraphs>201</Paragraphs>
  <Slides>23</Slides>
  <Notes>23</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Тема Office</vt:lpstr>
      <vt:lpstr>Точечный рисунок</vt:lpstr>
      <vt:lpstr>                </vt:lpstr>
      <vt:lpstr> «ENERGOMODEL» technology </vt:lpstr>
      <vt:lpstr>«ENERGOMODEL» addresses three key problems of modern elements, devices, instruments for energy (EDIE)</vt:lpstr>
      <vt:lpstr>Слайд 4</vt:lpstr>
      <vt:lpstr>«ENERGOMODEL» as future key solution</vt:lpstr>
      <vt:lpstr>Reference data base of EDDE Automated design</vt:lpstr>
      <vt:lpstr>Слайд 7</vt:lpstr>
      <vt:lpstr>Energomodel-t: analysis and thermal descriptions of EDIE constructions</vt:lpstr>
      <vt:lpstr>Energomodel-m: analysis of EDIE blocks of typical designs  on mechanical impact  </vt:lpstr>
      <vt:lpstr>Energomodel-m: analysis of EDIE blocks typical designs on mechanical impact  </vt:lpstr>
      <vt:lpstr>Слайд 11</vt:lpstr>
      <vt:lpstr>Слайд 12</vt:lpstr>
      <vt:lpstr>Слайд 13</vt:lpstr>
      <vt:lpstr>Слайд 14</vt:lpstr>
      <vt:lpstr>Energomodel-v: analysis and maintenance of resistance to mechanical impact of EDIE constructions on vibrizers  </vt:lpstr>
      <vt:lpstr>Energomodel-tm: modeling of thermal and mechanical processes in printed units of EDIE  </vt:lpstr>
      <vt:lpstr>Слайд 17</vt:lpstr>
      <vt:lpstr>Energomodel-r: automated filling of the working modes cards of electronic components EDIE</vt:lpstr>
      <vt:lpstr>Слайд 19</vt:lpstr>
      <vt:lpstr>Слайд 20</vt:lpstr>
      <vt:lpstr>Example of management of design data contained in a virtual project</vt:lpstr>
      <vt:lpstr>Example of a virtual mocket</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АСКМ «Прогресс»</dc:title>
  <dc:creator>Илья Сергеевич Урюпин</dc:creator>
  <cp:lastModifiedBy>Пользователь Windows</cp:lastModifiedBy>
  <cp:revision>105</cp:revision>
  <dcterms:created xsi:type="dcterms:W3CDTF">2016-02-17T10:52:00Z</dcterms:created>
  <dcterms:modified xsi:type="dcterms:W3CDTF">2019-06-26T03:03:06Z</dcterms:modified>
</cp:coreProperties>
</file>